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58" r:id="rId3"/>
    <p:sldId id="372" r:id="rId4"/>
    <p:sldId id="365" r:id="rId5"/>
    <p:sldId id="370" r:id="rId6"/>
    <p:sldId id="360" r:id="rId7"/>
    <p:sldId id="361" r:id="rId8"/>
    <p:sldId id="337" r:id="rId9"/>
    <p:sldId id="369" r:id="rId10"/>
    <p:sldId id="322" r:id="rId11"/>
    <p:sldId id="378" r:id="rId12"/>
    <p:sldId id="377" r:id="rId13"/>
    <p:sldId id="258" r:id="rId14"/>
    <p:sldId id="259" r:id="rId15"/>
    <p:sldId id="373" r:id="rId16"/>
    <p:sldId id="375" r:id="rId17"/>
    <p:sldId id="321" r:id="rId18"/>
  </p:sldIdLst>
  <p:sldSz cx="9144000" cy="6858000" type="screen4x3"/>
  <p:notesSz cx="6797675" cy="9926638"/>
  <p:defaultTextStyle>
    <a:defPPr>
      <a:defRPr lang="es-ES">
        <a:uFillTx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uFillTx/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2718" autoAdjust="0"/>
  </p:normalViewPr>
  <p:slideViewPr>
    <p:cSldViewPr>
      <p:cViewPr>
        <p:scale>
          <a:sx n="70" d="100"/>
          <a:sy n="7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87DA-FC17-4093-AAC8-44987297FD03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207"/>
            <a:ext cx="2945659" cy="495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9207"/>
            <a:ext cx="2945659" cy="495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07FA-321B-464F-93D7-EE61F44941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4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EBF5D96E-3389-4E6D-8494-7848468D5D0A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>
              <a:uFillTx/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noProof="0" smtClean="0">
                <a:uFillTx/>
              </a:rPr>
              <a:t>Segundo nivel</a:t>
            </a:r>
          </a:p>
          <a:p>
            <a:pPr lvl="2"/>
            <a:r>
              <a:rPr lang="es-ES" noProof="0" smtClean="0">
                <a:uFillTx/>
              </a:rPr>
              <a:t>Tercer nivel</a:t>
            </a:r>
          </a:p>
          <a:p>
            <a:pPr lvl="3"/>
            <a:r>
              <a:rPr lang="es-ES" noProof="0" smtClean="0">
                <a:uFillTx/>
              </a:rPr>
              <a:t>Cuarto nivel</a:t>
            </a:r>
          </a:p>
          <a:p>
            <a:pPr lvl="4"/>
            <a:r>
              <a:rPr lang="es-ES" noProof="0" smtClean="0">
                <a:uFillTx/>
              </a:rPr>
              <a:t>Quinto nivel</a:t>
            </a:r>
            <a:endParaRPr lang="es-ES" noProof="0">
              <a:uFillTx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CE143A66-8E0F-462C-B43A-558D568A3201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3665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11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>
                <a:uFillTx/>
              </a:defRPr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3E78FA71-F8B3-416F-B606-9A3FEA6F7D70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12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z="1200" b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Fondo</a:t>
            </a:r>
            <a:r>
              <a:rPr lang="es-ES" sz="1200" b="0" baseline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 Fiduciario, su creación (ver que al Fondo no contribuyen los países del Caribe inglés)</a:t>
            </a:r>
            <a:endParaRPr lang="es-ES" sz="1600" b="1" dirty="0" smtClean="0">
              <a:solidFill>
                <a:srgbClr val="0070C0"/>
              </a:solidFill>
              <a:uFillTx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1100" dirty="0" smtClean="0">
                <a:uFillTx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r>
              <a:rPr lang="es-ES" dirty="0" smtClean="0">
                <a:uFillTx/>
              </a:rPr>
              <a:t>Hasta el XVII Foro de Ministros,  los foros anteriores habían producido una decisión sobre el tema de la educación ambiental, y esas decisiones sistemáticamente hacían referencia al </a:t>
            </a:r>
            <a:r>
              <a:rPr lang="es-ES" b="1" dirty="0" smtClean="0">
                <a:uFillTx/>
              </a:rPr>
              <a:t>fondo fiduciario </a:t>
            </a:r>
            <a:r>
              <a:rPr lang="es-ES" dirty="0" smtClean="0">
                <a:uFillTx/>
              </a:rPr>
              <a:t>así: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endParaRPr lang="es-ES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dirty="0" smtClean="0">
                <a:uFillTx/>
              </a:rPr>
              <a:t> </a:t>
            </a:r>
            <a:r>
              <a:rPr lang="es-ES" i="1" dirty="0" smtClean="0">
                <a:uFillTx/>
              </a:rPr>
              <a:t>Extender el funcionamiento del Fondo Fiduciario de la Red hasta la realización de la XVII Reunión del Foro de Ministros, solicitando al PNUMA continuar administrando dicho Fondo</a:t>
            </a:r>
          </a:p>
          <a:p>
            <a:pPr marL="1252538" indent="-528638">
              <a:defRPr>
                <a:uFillTx/>
              </a:defRPr>
            </a:pPr>
            <a:endParaRPr lang="es-ES" i="1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i="1" dirty="0" smtClean="0">
                <a:uFillTx/>
              </a:rPr>
              <a:t>Solicitar a los países de la Región la puesta al día en sus contribuciones pendientes con el Fondo Fiduciario de la Red y mantener sus aportes anuales a dicho Fondo</a:t>
            </a:r>
          </a:p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398A6CB7-48B9-4921-BE2A-230EA483FF80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13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z="1200" b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Fondo</a:t>
            </a:r>
            <a:r>
              <a:rPr lang="es-ES" sz="1200" b="0" baseline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 Fiduciario, su creación (ver que al Fondo no contribuyen los países del Caribe inglés)</a:t>
            </a:r>
            <a:endParaRPr lang="es-ES" sz="1600" b="1" dirty="0" smtClean="0">
              <a:solidFill>
                <a:srgbClr val="0070C0"/>
              </a:solidFill>
              <a:uFillTx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1100" dirty="0" smtClean="0">
                <a:uFillTx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r>
              <a:rPr lang="es-ES" dirty="0" smtClean="0">
                <a:uFillTx/>
              </a:rPr>
              <a:t>Hasta el XVII Foro de Ministros,  los foros anteriores habían producido una decisión sobre el tema de la educación ambiental, y esas decisiones sistemáticamente hacían referencia al </a:t>
            </a:r>
            <a:r>
              <a:rPr lang="es-ES" b="1" dirty="0" smtClean="0">
                <a:uFillTx/>
              </a:rPr>
              <a:t>fondo fiduciario </a:t>
            </a:r>
            <a:r>
              <a:rPr lang="es-ES" dirty="0" smtClean="0">
                <a:uFillTx/>
              </a:rPr>
              <a:t>así: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endParaRPr lang="es-ES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dirty="0" smtClean="0">
                <a:uFillTx/>
              </a:rPr>
              <a:t> </a:t>
            </a:r>
            <a:r>
              <a:rPr lang="es-ES" i="1" dirty="0" smtClean="0">
                <a:uFillTx/>
              </a:rPr>
              <a:t>Extender el funcionamiento del Fondo Fiduciario de la Red hasta la realización de la XVII Reunión del Foro de Ministros, solicitando al PNUMA continuar administrando dicho Fondo</a:t>
            </a:r>
          </a:p>
          <a:p>
            <a:pPr marL="1252538" indent="-528638">
              <a:defRPr>
                <a:uFillTx/>
              </a:defRPr>
            </a:pPr>
            <a:endParaRPr lang="es-ES" i="1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i="1" dirty="0" smtClean="0">
                <a:uFillTx/>
              </a:rPr>
              <a:t>Solicitar a los países de la Región la puesta al día en sus contribuciones pendientes con el Fondo Fiduciario de la Red y mantener sus aportes anuales a dicho Fondo</a:t>
            </a:r>
          </a:p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398A6CB7-48B9-4921-BE2A-230EA483FF80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14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z="1200" b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Fondo</a:t>
            </a:r>
            <a:r>
              <a:rPr lang="es-ES" sz="1200" b="0" baseline="0" dirty="0" smtClean="0">
                <a:solidFill>
                  <a:schemeClr val="tx1"/>
                </a:solidFill>
                <a:uFillTx/>
                <a:ea typeface="+mn-ea"/>
                <a:cs typeface="Times New Roman" pitchFamily="18" charset="0"/>
              </a:rPr>
              <a:t> Fiduciario, su creación (ver que al Fondo no contribuyen los países del Caribe inglés)</a:t>
            </a:r>
            <a:endParaRPr lang="es-ES" sz="1600" b="1" dirty="0" smtClean="0">
              <a:solidFill>
                <a:srgbClr val="0070C0"/>
              </a:solidFill>
              <a:uFillTx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1100" dirty="0" smtClean="0">
                <a:uFillTx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r>
              <a:rPr lang="es-ES" dirty="0" smtClean="0">
                <a:uFillTx/>
              </a:rPr>
              <a:t>Hasta el XVII Foro de Ministros,  los foros anteriores habían producido una decisión sobre el tema de la educación ambiental, y esas decisiones sistemáticamente hacían referencia al </a:t>
            </a:r>
            <a:r>
              <a:rPr lang="es-ES" b="1" dirty="0" smtClean="0">
                <a:uFillTx/>
              </a:rPr>
              <a:t>fondo fiduciario </a:t>
            </a:r>
            <a:r>
              <a:rPr lang="es-ES" dirty="0" smtClean="0">
                <a:uFillTx/>
              </a:rPr>
              <a:t>así:</a:t>
            </a:r>
          </a:p>
          <a:p>
            <a:pPr marL="0" indent="0">
              <a:buFont typeface="Arial" pitchFamily="34" charset="0"/>
              <a:buNone/>
              <a:defRPr>
                <a:uFillTx/>
              </a:defRPr>
            </a:pPr>
            <a:endParaRPr lang="es-ES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dirty="0" smtClean="0">
                <a:uFillTx/>
              </a:rPr>
              <a:t> </a:t>
            </a:r>
            <a:r>
              <a:rPr lang="es-ES" i="1" dirty="0" smtClean="0">
                <a:uFillTx/>
              </a:rPr>
              <a:t>Extender el funcionamiento del Fondo Fiduciario de la Red hasta la realización de la XVII Reunión del Foro de Ministros, solicitando al PNUMA continuar administrando dicho Fondo</a:t>
            </a:r>
          </a:p>
          <a:p>
            <a:pPr marL="1252538" indent="-528638">
              <a:defRPr>
                <a:uFillTx/>
              </a:defRPr>
            </a:pPr>
            <a:endParaRPr lang="es-ES" i="1" dirty="0" smtClean="0">
              <a:uFillTx/>
            </a:endParaRPr>
          </a:p>
          <a:p>
            <a:pPr marL="1252538" indent="-528638">
              <a:buFont typeface="Wingdings" pitchFamily="2" charset="2"/>
              <a:buChar char="ü"/>
              <a:defRPr>
                <a:uFillTx/>
              </a:defRPr>
            </a:pPr>
            <a:r>
              <a:rPr lang="es-ES" i="1" dirty="0" smtClean="0">
                <a:uFillTx/>
              </a:rPr>
              <a:t>Solicitar a los países de la Región la puesta al día en sus contribuciones pendientes con el Fondo Fiduciario de la Red y mantener sus aportes anuales a dicho Fondo</a:t>
            </a:r>
          </a:p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398A6CB7-48B9-4921-BE2A-230EA483FF80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15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16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>
                <a:uFillTx/>
              </a:rPr>
              <a:t>Los temas a tratar</a:t>
            </a:r>
            <a:r>
              <a:rPr lang="es-MX" baseline="0" dirty="0" smtClean="0">
                <a:uFillTx/>
              </a:rPr>
              <a:t> en esta presentación son …</a:t>
            </a:r>
            <a:endParaRPr lang="es-PA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C5BE8833-4A71-4001-BE7D-DD4183D02ED3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2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C5BE8833-4A71-4001-BE7D-DD4183D02ED3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3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C5BE8833-4A71-4001-BE7D-DD4183D02ED3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4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C5BE8833-4A71-4001-BE7D-DD4183D02ED3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5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A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C5BE8833-4A71-4001-BE7D-DD4183D02ED3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6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7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9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uFillTx/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pPr>
            <a:fld id="{84D0E97F-CCDB-4582-AD9C-AD5CFB36C39A}" type="slidenum">
              <a:rPr lang="es-ES" smtClean="0">
                <a:uFillTx/>
              </a:rPr>
              <a:pPr fontAlgn="base">
                <a:spcBef>
                  <a:spcPct val="0"/>
                </a:spcBef>
                <a:spcAft>
                  <a:spcPct val="0"/>
                </a:spcAft>
                <a:defRPr>
                  <a:uFillTx/>
                </a:defRPr>
              </a:pPr>
              <a:t>10</a:t>
            </a:fld>
            <a:endParaRPr lang="es-ES" dirty="0" smtClean="0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s-ES" smtClean="0">
                <a:uFillTx/>
              </a:rPr>
              <a:t>Haga clic para modificar el estilo de subtítulo del patrón</a:t>
            </a:r>
            <a:endParaRPr lang="es-ES">
              <a:uFillTx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F163E3F-F8C9-447D-849D-9A045BC9EB76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8F14927-DCF3-4C04-81AF-DAC563A2599F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517081D-692E-411B-BA0F-2FC6B6814C09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15B536D-1139-46FB-B42F-CBE0037AD625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45FC0EB-0393-4C74-B240-7126DA4BB6E3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2A97E16-E045-4D2C-B439-0952C46DF999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6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4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7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1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1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D52A180-7FD9-407F-A7A2-6E3055B81F2E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503E10B-813D-4B12-BA73-B11C6215E7A8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4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5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3E3E62C-9805-4E70-8387-0FB78525EE3B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440EFAB-637D-4E03-8686-32FCE17E6B10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F78731-2D8B-4F55-AE7E-3B3209EBB6AB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2CEBFA3-8F97-44EA-8616-886D3C37FE49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1E808F7-C5EB-4F2D-828F-97AD91CC6917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4E39FD-EF44-411F-B494-938ECC5DD2D7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F0A3B73-C879-4385-8CA1-C8B940422048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983595F-8102-4302-A573-D0BCBBE3365B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9302126-BEBA-4CB2-991C-87C0A6D7055E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3764DA4-C8BD-4EF4-BFD4-47765ED06DFD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  <a:endParaRPr lang="es-ES">
              <a:uFillTx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7231C3C-6B71-4B15-89A9-4F37FB359BE5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778D47-5D07-4114-AF28-FCB7865A65FD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s-ES" smtClean="0">
                <a:uFillTx/>
              </a:rPr>
              <a:t>Haga clic para modificar el estilo de título del patrón</a:t>
            </a:r>
            <a:endParaRPr lang="es-ES">
              <a:uFillTx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s-ES" noProof="0" dirty="0">
              <a:uFillTx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1B24BB-F34E-4C10-A265-135D6F857A5D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95DD1EA-3970-4354-99DF-5651850F5AF4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uFillTx/>
              </a:rPr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>
                <a:uFillTx/>
              </a:rPr>
              <a:t>Haga clic para modificar el estilo de texto del patrón</a:t>
            </a:r>
          </a:p>
          <a:p>
            <a:pPr lvl="1"/>
            <a:r>
              <a:rPr lang="es-ES" smtClean="0">
                <a:uFillTx/>
              </a:rPr>
              <a:t>Segundo nivel</a:t>
            </a:r>
          </a:p>
          <a:p>
            <a:pPr lvl="2"/>
            <a:r>
              <a:rPr lang="es-ES" smtClean="0">
                <a:uFillTx/>
              </a:rPr>
              <a:t>Tercer nivel</a:t>
            </a:r>
          </a:p>
          <a:p>
            <a:pPr lvl="3"/>
            <a:r>
              <a:rPr lang="es-ES" smtClean="0">
                <a:uFillTx/>
              </a:rPr>
              <a:t>Cuarto nivel</a:t>
            </a:r>
          </a:p>
          <a:p>
            <a:pPr lvl="4"/>
            <a:r>
              <a:rPr lang="es-ES" smtClean="0">
                <a:uFillTx/>
              </a:rPr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2CD9E09B-3F9B-49E2-AF21-BEEC76CF8BB3}" type="datetimeFigureOut">
              <a:rPr lang="es-ES">
                <a:uFillTx/>
              </a:rPr>
              <a:pPr>
                <a:defRPr>
                  <a:uFillTx/>
                </a:defRPr>
              </a:pPr>
              <a:t>24/09/2014</a:t>
            </a:fld>
            <a:endParaRPr lang="es-ES" dirty="0">
              <a:uFillTx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endParaRPr lang="es-ES">
              <a:uFillTx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</a:defRPr>
            </a:lvl1pPr>
          </a:lstStyle>
          <a:p>
            <a:pPr>
              <a:defRPr>
                <a:uFillTx/>
              </a:defRPr>
            </a:pPr>
            <a:fld id="{DDDBECC7-FF9E-474D-87CA-751611A379D4}" type="slidenum">
              <a:rPr lang="es-ES">
                <a:uFillTx/>
              </a:rPr>
              <a:pPr>
                <a:defRPr>
                  <a:uFillTx/>
                </a:defRPr>
              </a:pPr>
              <a:t>‹Nº›</a:t>
            </a:fld>
            <a:endParaRPr lang="es-ES" dirty="0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s-E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467FBD-63DA-4A40-883A-B76969ED05A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24/09/2014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A303DF-3DE9-4AB4-B241-CF591096982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2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uma.org/forodeministros/19-mexico/documentos/decisiones/Educacion_Ambiental/decision_Edu_Amb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pnuma.org/forodeministros/19-mexico/documento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ariusa.net/es/evento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pnuma.org/educamb/alianza_mundial.ph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uma.org/educamb/publicaciones/Forest_in_a_Changing_Climate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nep.org/training/docs/Greening_University_Toolki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5575" y="123591"/>
            <a:ext cx="7944817" cy="67710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ES" sz="36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Reunión de Puntos Focales</a:t>
            </a: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ES" sz="36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Red </a:t>
            </a:r>
            <a:r>
              <a:rPr lang="es-ES" sz="3600" b="1" dirty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de Formación Ambiental</a:t>
            </a:r>
          </a:p>
          <a:p>
            <a:pPr indent="-528638" algn="ctr" eaLnBrk="0" hangingPunct="0">
              <a:defRPr>
                <a:uFillTx/>
              </a:defRPr>
            </a:pPr>
            <a:r>
              <a:rPr lang="es-ES" sz="3600" b="1" dirty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 para América Latina y el </a:t>
            </a:r>
            <a:r>
              <a:rPr lang="es-ES" sz="36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Caribe </a:t>
            </a:r>
            <a:endParaRPr lang="es-ES" sz="3600" b="1" dirty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MX" sz="1200" b="1" i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9 de septiembre, </a:t>
            </a:r>
          </a:p>
          <a:p>
            <a:pPr indent="-528638" algn="ctr" eaLnBrk="0" hangingPunct="0">
              <a:defRPr>
                <a:uFillTx/>
              </a:defRPr>
            </a:pPr>
            <a:r>
              <a:rPr lang="es-MX" sz="1200" b="1" i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Universidad de Piura, Lima</a:t>
            </a:r>
            <a:endParaRPr lang="en-GB" sz="1200" b="1" i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>
                <a:uFillTx/>
              </a:defRPr>
            </a:pPr>
            <a:endParaRPr lang="es-MX" sz="2000" b="1" dirty="0">
              <a:solidFill>
                <a:srgbClr val="003399"/>
              </a:solidFill>
              <a:uFillTx/>
            </a:endParaRPr>
          </a:p>
          <a:p>
            <a:pPr algn="ctr" eaLnBrk="0" hangingPunct="0">
              <a:defRPr>
                <a:uFillTx/>
              </a:defRPr>
            </a:pPr>
            <a:endParaRPr lang="es-ES" dirty="0">
              <a:uFillTx/>
            </a:endParaRPr>
          </a:p>
        </p:txBody>
      </p:sp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12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1030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ráfica alusiva a RFA-AL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45" y="457854"/>
            <a:ext cx="2633475" cy="10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5575" y="3231554"/>
            <a:ext cx="7944817" cy="17851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cs typeface="Times New Roman" pitchFamily="18" charset="0"/>
            </a:endParaRPr>
          </a:p>
          <a:p>
            <a:pPr algn="ctr" eaLnBrk="0" hangingPunct="0">
              <a:defRPr>
                <a:uFillTx/>
              </a:defRPr>
            </a:pPr>
            <a:endParaRPr lang="es-MX" sz="2000" b="1" dirty="0">
              <a:solidFill>
                <a:srgbClr val="003399"/>
              </a:solidFill>
              <a:uFillTx/>
            </a:endParaRPr>
          </a:p>
          <a:p>
            <a:pPr algn="ctr" eaLnBrk="0" hangingPunct="0">
              <a:defRPr>
                <a:uFillTx/>
              </a:defRPr>
            </a:pPr>
            <a:endParaRPr lang="es-ES" dirty="0">
              <a:uFillTx/>
            </a:endParaRPr>
          </a:p>
        </p:txBody>
      </p:sp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12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32656"/>
            <a:ext cx="839504" cy="908719"/>
          </a:xfrm>
          <a:prstGeom prst="rect">
            <a:avLst/>
          </a:prstGeom>
          <a:noFill/>
        </p:spPr>
      </p:pic>
      <p:sp>
        <p:nvSpPr>
          <p:cNvPr id="17" name="16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smtClean="0"/>
              <a:t>PLAN </a:t>
            </a:r>
            <a:r>
              <a:rPr lang="es-PA" sz="2600" b="1" dirty="0" smtClean="0"/>
              <a:t>DE TRABAJO DETALLADO</a:t>
            </a:r>
          </a:p>
          <a:p>
            <a:pPr algn="ctr"/>
            <a:r>
              <a:rPr lang="es-PA" sz="2600" b="1" dirty="0" smtClean="0">
                <a:uFillTx/>
              </a:rPr>
              <a:t>RED DE FORMACION AMBIENTAL</a:t>
            </a:r>
            <a:endParaRPr lang="en-US" sz="2600" b="1" dirty="0">
              <a:uFillTx/>
            </a:endParaRPr>
          </a:p>
        </p:txBody>
      </p:sp>
      <p:pic>
        <p:nvPicPr>
          <p:cNvPr id="2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6000" y="-24582112"/>
            <a:ext cx="4572000" cy="88024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A" b="1" dirty="0"/>
              <a:t>Países de habla hispana y portugués:</a:t>
            </a:r>
            <a:endParaRPr lang="en-GB" dirty="0"/>
          </a:p>
          <a:p>
            <a:r>
              <a:rPr lang="es-PA" dirty="0"/>
              <a:t> </a:t>
            </a:r>
            <a:endParaRPr lang="en-GB" dirty="0"/>
          </a:p>
          <a:p>
            <a:pPr lvl="0"/>
            <a:r>
              <a:rPr lang="es-PA" sz="1000" dirty="0"/>
              <a:t>31/03/2014:  Borrador de Plan de Trabajo circulado a los Puntos Focales de la Red de Formación Ambiental de habla hispana y portugués</a:t>
            </a:r>
            <a:endParaRPr lang="en-GB" sz="1000" dirty="0"/>
          </a:p>
          <a:p>
            <a:pPr lvl="0"/>
            <a:r>
              <a:rPr lang="es-PA" sz="1000" dirty="0"/>
              <a:t>25/05/2014: Reunión virtual con los Puntos Focales de la Red de Formación Ambiental de habla hispana y portugués para recabar insumos sobre el borrador de Plan de Trabajo. La minuta estará disponible en: http://www.pnuma.org/educamb/pfocales.php</a:t>
            </a:r>
            <a:endParaRPr lang="en-GB" sz="1000" dirty="0"/>
          </a:p>
          <a:p>
            <a:pPr lvl="0"/>
            <a:r>
              <a:rPr lang="es-PA" sz="1000" dirty="0"/>
              <a:t>Para el 31/03/2014: El presupuesto disponible en el Fondo Fiduciario de la Red de Formación Ambiental al cual contribuyen los países de habla hispana era de USD 70,000.</a:t>
            </a:r>
            <a:endParaRPr lang="en-GB" sz="1000" dirty="0"/>
          </a:p>
          <a:p>
            <a:pPr lvl="0"/>
            <a:r>
              <a:rPr lang="es-PA" sz="1000" dirty="0"/>
              <a:t>Varios puntos focales han manifestado que sus instituciones pueden asumir determinados costos en la medida que se cuente con la planificación de las actividades con suficiente tiempo.</a:t>
            </a:r>
            <a:endParaRPr lang="en-GB" sz="1000" dirty="0"/>
          </a:p>
          <a:p>
            <a:pPr lvl="0"/>
            <a:r>
              <a:rPr lang="es-PA" sz="1000" dirty="0"/>
              <a:t>Próximos pasos:</a:t>
            </a:r>
            <a:endParaRPr lang="en-GB" sz="1000" dirty="0"/>
          </a:p>
          <a:p>
            <a:pPr lvl="0"/>
            <a:r>
              <a:rPr lang="es-PA" sz="1000" dirty="0"/>
              <a:t>Entre el 9 y 11/05/2014: Circular una versión revisada del borrador del Plan de Trabajo por email a los Puntos Focales de la Red </a:t>
            </a:r>
            <a:endParaRPr lang="en-GB" sz="1000" dirty="0"/>
          </a:p>
          <a:p>
            <a:pPr lvl="0"/>
            <a:r>
              <a:rPr lang="es-PA" sz="1000" dirty="0"/>
              <a:t>19/05/2014: Recibir insumos de los Puntos Focales</a:t>
            </a:r>
            <a:endParaRPr lang="en-GB" sz="1000" dirty="0"/>
          </a:p>
          <a:p>
            <a:pPr lvl="0"/>
            <a:r>
              <a:rPr lang="es-PA" sz="1000" dirty="0"/>
              <a:t>21/05/2014: Circular versión final del Plan de Trabajo para no objeción  a más tardar el 29 de mayo</a:t>
            </a:r>
            <a:endParaRPr lang="en-GB" sz="1000" dirty="0"/>
          </a:p>
          <a:p>
            <a:pPr lvl="0"/>
            <a:r>
              <a:rPr lang="es-PA" sz="1000" dirty="0"/>
              <a:t>Hacer las consultas a los países del Caribe anglófono en paralelo</a:t>
            </a:r>
            <a:endParaRPr lang="en-GB" sz="1000" dirty="0"/>
          </a:p>
          <a:p>
            <a:pPr lvl="0"/>
            <a:r>
              <a:rPr lang="es-PA" sz="1000" dirty="0"/>
              <a:t>Implementación del Plan de Trabajo</a:t>
            </a:r>
            <a:endParaRPr lang="en-GB" sz="1000" dirty="0"/>
          </a:p>
          <a:p>
            <a:pPr lvl="0"/>
            <a:r>
              <a:rPr lang="es-PA" sz="1000" dirty="0"/>
              <a:t>Posible reunión de los Puntos Focales de la Red de Formación en el marco del VII Congreso Iberoamericano de Educación Ambiental en Lima, Perú en septiembre.</a:t>
            </a:r>
            <a:endParaRPr lang="en-GB" sz="1000" dirty="0"/>
          </a:p>
          <a:p>
            <a:pPr lvl="0"/>
            <a:r>
              <a:rPr lang="es-PA" sz="1000" dirty="0"/>
              <a:t>Al 29 de mayo no se han recibido más comentarios ni objeción al plan de trabajo.</a:t>
            </a:r>
            <a:endParaRPr lang="en-GB" sz="1000" dirty="0"/>
          </a:p>
          <a:p>
            <a:pPr lvl="0"/>
            <a:r>
              <a:rPr lang="es-PA" sz="1000" dirty="0"/>
              <a:t>06/06/2014:  Reunión virtual con los Puntos Focales de la Red de Formación Ambiental de habla hispana y portugués para establecer los mecanismos de participación en el VII Congresos Iberoamericano de Educación Ambiental, a realizarse en Lima Perú, 10 – 13 de septiembre de 2014.</a:t>
            </a:r>
            <a:endParaRPr lang="en-GB" sz="1000" dirty="0"/>
          </a:p>
          <a:p>
            <a:pPr lvl="0"/>
            <a:r>
              <a:rPr lang="es-PA" sz="1000" dirty="0"/>
              <a:t>29/06/2014: México expresó que enviaría comentarios al borrador del Plan de Trabajo la semana subsiguiente.</a:t>
            </a:r>
            <a:endParaRPr lang="en-GB" sz="1000" dirty="0"/>
          </a:p>
          <a:p>
            <a:pPr lvl="0"/>
            <a:r>
              <a:rPr lang="es-PA" sz="1000" dirty="0"/>
              <a:t>Al 23 de junio no se han recibido comentarios de México y se recibieron comentarios de Argentina.</a:t>
            </a:r>
            <a:endParaRPr lang="en-GB" sz="1000" dirty="0"/>
          </a:p>
          <a:p>
            <a:pPr lvl="0"/>
            <a:r>
              <a:rPr lang="es-PA" sz="1000" dirty="0"/>
              <a:t>23/06/2014: PNUMA envía la invitación para la realización de una reunión de los puntos focales de la Red de Formación Ambiental el 9 de septiembre en el marco del VII Congreso Iberoamericano de Educación Ambiental.</a:t>
            </a:r>
            <a:endParaRPr lang="en-GB" sz="1000" dirty="0"/>
          </a:p>
          <a:p>
            <a:pPr lvl="0"/>
            <a:r>
              <a:rPr lang="es-PA" sz="1000" dirty="0"/>
              <a:t>08/08/2014: Reunión virtual con los Puntos Focales de la Red de Formación Ambiental de habla hispana y portugués para discutir la implementación de la decisión sobre Educación Ambiental, del pasado  XIX Foro de Ministros de Medio Ambiente de América Latina y el Caribe, celebrado del 11 al 14 de marzo pasado, en Los Cabos México, en particular el párrafo 1, c: “seguir promoviendo entre las universidades de la región su participación activa en la Alianza Mundial de Universidades sobre Ambiente y Sostenibilidad del PNUMA (GUPES, por sus siglas en inglés), fortaleciendo la relación con ARIUSA, buscando nuevos asociados, bajo la perspectiva de las prioridades y necesidades de la región y enfocada en los tres pilares de GUPES a saber, educación, capacitación y redes; e impulsar iniciativas como la </a:t>
            </a:r>
            <a:r>
              <a:rPr lang="es-PA" sz="1000" dirty="0" err="1"/>
              <a:t>Transversalización</a:t>
            </a:r>
            <a:r>
              <a:rPr lang="es-PA" sz="1000" dirty="0"/>
              <a:t> del Ambiente en la Universidades del Caribe (MESCA por sus siglas en inglés) ….”.</a:t>
            </a:r>
            <a:endParaRPr lang="en-GB" sz="1000" dirty="0"/>
          </a:p>
          <a:p>
            <a:pPr lvl="0"/>
            <a:r>
              <a:rPr lang="es-PA" sz="1000" dirty="0"/>
              <a:t>21 y 22/08/2014: PNUMA (Red de Formación) con el apoyo de la Universidad Tecnológica de Panamá, ARIUSA, REDIES y REDFIA organizó el Primer Foro Centroamericano de Universidades por el Ambiente y la Sostenibilidad (http://www.pnuma.org/educamb/alianza_mundial.php)</a:t>
            </a:r>
            <a:endParaRPr lang="en-GB" sz="1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908720"/>
            <a:ext cx="7416824" cy="61401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A" sz="1100" b="1" dirty="0" smtClean="0"/>
              <a:t>Evolución del desarrollo del borrador del Plan de Trabajo:</a:t>
            </a:r>
            <a:endParaRPr lang="es-PA" sz="1100" b="1" dirty="0"/>
          </a:p>
          <a:p>
            <a:endParaRPr lang="es-PA" sz="1100" dirty="0"/>
          </a:p>
          <a:p>
            <a:pPr marL="355600" indent="-260350"/>
            <a:r>
              <a:rPr lang="es-PA" sz="1100" dirty="0" smtClean="0"/>
              <a:t>1) 31/03/2014</a:t>
            </a:r>
            <a:r>
              <a:rPr lang="es-PA" sz="1100" dirty="0"/>
              <a:t>:  Borrador de Plan de Trabajo circulado a los Puntos Focales de la Red de Formación Ambiental de habla hispana y portugués</a:t>
            </a:r>
          </a:p>
          <a:p>
            <a:pPr marL="355600" indent="-260350"/>
            <a:r>
              <a:rPr lang="es-PA" sz="1100" dirty="0" smtClean="0"/>
              <a:t>2) 	25/05/2014</a:t>
            </a:r>
            <a:r>
              <a:rPr lang="es-PA" sz="1100" dirty="0"/>
              <a:t>: Reunión virtual con los Puntos Focales de la Red de Formación Ambiental de habla hispana y portugués para recabar insumos sobre el borrador de Plan de Trabajo. La minuta estará disponible en: http://www.pnuma.org/educamb/pfocales.php</a:t>
            </a:r>
          </a:p>
          <a:p>
            <a:pPr marL="355600" indent="-260350"/>
            <a:r>
              <a:rPr lang="es-PA" sz="1100" dirty="0" smtClean="0"/>
              <a:t>3) 	Para </a:t>
            </a:r>
            <a:r>
              <a:rPr lang="es-PA" sz="1100" dirty="0"/>
              <a:t>el 31/03/2014: El presupuesto disponible en el Fondo Fiduciario de la Red de Formación Ambiental al cual contribuyen los países de habla hispana era de USD 70,000.</a:t>
            </a:r>
          </a:p>
          <a:p>
            <a:pPr marL="355600" indent="-260350"/>
            <a:r>
              <a:rPr lang="es-PA" sz="1100" dirty="0" smtClean="0"/>
              <a:t>4) 	Varios </a:t>
            </a:r>
            <a:r>
              <a:rPr lang="es-PA" sz="1100" dirty="0"/>
              <a:t>puntos focales han manifestado que sus instituciones pueden asumir determinados costos en la medida que se cuente con la planificación de las actividades con suficiente </a:t>
            </a:r>
            <a:r>
              <a:rPr lang="es-PA" sz="1100" dirty="0" smtClean="0"/>
              <a:t>tiempo.</a:t>
            </a:r>
          </a:p>
          <a:p>
            <a:pPr marL="355600" indent="-260350"/>
            <a:r>
              <a:rPr lang="es-PA" sz="1100" b="1" dirty="0" smtClean="0"/>
              <a:t>5) 	Próximos </a:t>
            </a:r>
            <a:r>
              <a:rPr lang="es-PA" sz="1100" b="1" dirty="0"/>
              <a:t>pasos:</a:t>
            </a:r>
            <a:endParaRPr lang="en-GB" sz="1100" b="1" dirty="0"/>
          </a:p>
          <a:p>
            <a:pPr marL="355600" lvl="0" indent="-260350">
              <a:buFont typeface="Arial" panose="020B0604020202020204" pitchFamily="34" charset="0"/>
              <a:buChar char="•"/>
            </a:pPr>
            <a:r>
              <a:rPr lang="es-PA" sz="1100" dirty="0"/>
              <a:t>Entre el 9 y 11/05/2014: Circular una versión revisada del borrador del Plan de Trabajo por email a los Puntos Focales de la Red </a:t>
            </a:r>
            <a:endParaRPr lang="en-GB" sz="1100" dirty="0"/>
          </a:p>
          <a:p>
            <a:pPr marL="355600" lvl="0" indent="-260350">
              <a:buFont typeface="Arial" panose="020B0604020202020204" pitchFamily="34" charset="0"/>
              <a:buChar char="•"/>
            </a:pPr>
            <a:r>
              <a:rPr lang="es-PA" sz="1100" dirty="0"/>
              <a:t>19/05/2014: Recibir insumos de los Puntos Focales</a:t>
            </a:r>
            <a:endParaRPr lang="en-GB" sz="1100" dirty="0"/>
          </a:p>
          <a:p>
            <a:pPr marL="355600" lvl="0" indent="-260350">
              <a:buFont typeface="Arial" panose="020B0604020202020204" pitchFamily="34" charset="0"/>
              <a:buChar char="•"/>
            </a:pPr>
            <a:r>
              <a:rPr lang="es-PA" sz="1100" dirty="0"/>
              <a:t>21/05/2014: Circular versión final del Plan de Trabajo para no objeción  a más tardar el 29 de mayo</a:t>
            </a:r>
            <a:endParaRPr lang="en-GB" sz="1100" dirty="0"/>
          </a:p>
          <a:p>
            <a:pPr marL="355600" lvl="0" indent="-260350">
              <a:buFont typeface="Arial" panose="020B0604020202020204" pitchFamily="34" charset="0"/>
              <a:buChar char="•"/>
            </a:pPr>
            <a:r>
              <a:rPr lang="es-PA" sz="1100" dirty="0"/>
              <a:t>Hacer las consultas a los países del Caribe anglófono en paralelo</a:t>
            </a:r>
            <a:endParaRPr lang="en-GB" sz="1100" dirty="0"/>
          </a:p>
          <a:p>
            <a:pPr marL="355600" lvl="0" indent="-260350">
              <a:buFont typeface="Arial" panose="020B0604020202020204" pitchFamily="34" charset="0"/>
              <a:buChar char="•"/>
            </a:pPr>
            <a:r>
              <a:rPr lang="es-PA" sz="1100" dirty="0"/>
              <a:t>Implementación del Plan de Trabajo</a:t>
            </a:r>
            <a:endParaRPr lang="en-GB" sz="1100" dirty="0"/>
          </a:p>
          <a:p>
            <a:pPr marL="355600" lvl="0" indent="-260350"/>
            <a:r>
              <a:rPr lang="es-PA" sz="1100" dirty="0" smtClean="0"/>
              <a:t>6) 	Posible </a:t>
            </a:r>
            <a:r>
              <a:rPr lang="es-PA" sz="1100" dirty="0"/>
              <a:t>reunión de los Puntos Focales de la Red de Formación en el marco del VII Congreso Iberoamericano de Educación Ambiental en Lima, Perú en septiembre.</a:t>
            </a:r>
            <a:endParaRPr lang="en-GB" sz="1100" dirty="0"/>
          </a:p>
          <a:p>
            <a:pPr marL="355600" lvl="0" indent="-260350"/>
            <a:r>
              <a:rPr lang="es-PA" sz="1100" dirty="0" smtClean="0"/>
              <a:t>7) 	</a:t>
            </a:r>
            <a:r>
              <a:rPr lang="es-PA" sz="1100" b="1" dirty="0" smtClean="0"/>
              <a:t>Al </a:t>
            </a:r>
            <a:r>
              <a:rPr lang="es-PA" sz="1100" b="1" dirty="0"/>
              <a:t>29 de mayo no se han recibido más comentarios ni objeción al plan de trabajo.</a:t>
            </a:r>
            <a:endParaRPr lang="en-GB" sz="1100" b="1" dirty="0"/>
          </a:p>
          <a:p>
            <a:pPr marL="355600" lvl="0" indent="-260350"/>
            <a:r>
              <a:rPr lang="es-PA" sz="1100" dirty="0" smtClean="0"/>
              <a:t>8) 	06/06/2014</a:t>
            </a:r>
            <a:r>
              <a:rPr lang="es-PA" sz="1100" dirty="0"/>
              <a:t>:  Reunión virtual con los Puntos Focales de la Red de Formación Ambiental de habla hispana y portugués para establecer los mecanismos de participación en el VII Congresos Iberoamericano de Educación Ambiental, a realizarse en Lima Perú, 10 – 13 de septiembre de 2014</a:t>
            </a:r>
            <a:r>
              <a:rPr lang="es-PA" sz="1100" dirty="0" smtClean="0"/>
              <a:t>.</a:t>
            </a:r>
          </a:p>
          <a:p>
            <a:pPr marL="355600" lvl="0" indent="-260350"/>
            <a:r>
              <a:rPr lang="es-PA" sz="1100" dirty="0"/>
              <a:t>9</a:t>
            </a:r>
            <a:r>
              <a:rPr lang="es-PA" sz="1100" dirty="0" smtClean="0"/>
              <a:t>)	06/06/2014</a:t>
            </a:r>
            <a:r>
              <a:rPr lang="es-PA" sz="1100" dirty="0"/>
              <a:t>:  Reunión virtual con los Puntos Focales de la Red de Formación Ambiental de habla hispana y portugués para establecer los mecanismos de participación en el VII Congresos Iberoamericano de Educación Ambiental, a realizarse en Lima Perú, 10 – 13 de septiembre de 2014.</a:t>
            </a:r>
            <a:endParaRPr lang="en-GB" sz="1100" dirty="0"/>
          </a:p>
          <a:p>
            <a:pPr marL="355600" lvl="0" indent="-260350"/>
            <a:r>
              <a:rPr lang="es-PA" sz="1100" dirty="0" smtClean="0"/>
              <a:t>10) 	29/06/2014</a:t>
            </a:r>
            <a:r>
              <a:rPr lang="es-PA" sz="1100" dirty="0"/>
              <a:t>: México expresó que enviaría comentarios al borrador del Plan de Trabajo la semana subsiguiente.</a:t>
            </a:r>
            <a:endParaRPr lang="en-GB" sz="1100" dirty="0"/>
          </a:p>
          <a:p>
            <a:pPr marL="355600" lvl="0" indent="-260350"/>
            <a:r>
              <a:rPr lang="es-PA" sz="1100" b="1" dirty="0" smtClean="0"/>
              <a:t>11) Al </a:t>
            </a:r>
            <a:r>
              <a:rPr lang="es-PA" sz="1100" b="1" dirty="0"/>
              <a:t>23 </a:t>
            </a:r>
            <a:r>
              <a:rPr lang="es-PA" sz="1100" b="1" dirty="0" smtClean="0"/>
              <a:t>de </a:t>
            </a:r>
            <a:r>
              <a:rPr lang="es-PA" sz="1100" b="1" dirty="0"/>
              <a:t>junio no se han recibido comentarios de México y se recibieron comentarios de Argentina.</a:t>
            </a:r>
            <a:endParaRPr lang="en-GB" sz="1100" b="1" dirty="0"/>
          </a:p>
          <a:p>
            <a:pPr marL="355600" indent="-260350"/>
            <a:r>
              <a:rPr lang="es-PA" sz="1100" dirty="0" smtClean="0"/>
              <a:t>12)	23/06/2014</a:t>
            </a:r>
            <a:r>
              <a:rPr lang="es-PA" sz="1100" dirty="0"/>
              <a:t>: PNUMA envía la invitación para la realización de una reunión de los puntos focales de la Red de Formación Ambiental el 9 de septiembre en el marco del VII Congreso Iberoamericano de Educación Ambiental</a:t>
            </a:r>
            <a:endParaRPr lang="en-GB" sz="1100" dirty="0"/>
          </a:p>
          <a:p>
            <a:pPr marL="228600" indent="-228600">
              <a:buAutoNum type="arabicParenR" startAt="4"/>
            </a:pPr>
            <a:endParaRPr lang="es-PA" sz="1000" dirty="0"/>
          </a:p>
          <a:p>
            <a:pPr marL="228600" indent="-228600">
              <a:buAutoNum type="arabicParenR" startAt="5"/>
            </a:pPr>
            <a:endParaRPr lang="es-PA" sz="1000" dirty="0"/>
          </a:p>
          <a:p>
            <a:pPr marL="228600" indent="-228600">
              <a:buAutoNum type="arabicParenR" startAt="5"/>
            </a:pPr>
            <a:endParaRPr lang="es-PA" sz="1000" dirty="0"/>
          </a:p>
        </p:txBody>
      </p:sp>
    </p:spTree>
    <p:extLst>
      <p:ext uri="{BB962C8B-B14F-4D97-AF65-F5344CB8AC3E}">
        <p14:creationId xmlns:p14="http://schemas.microsoft.com/office/powerpoint/2010/main" val="42510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5575" y="3231554"/>
            <a:ext cx="7944817" cy="17851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cs typeface="Times New Roman" pitchFamily="18" charset="0"/>
            </a:endParaRPr>
          </a:p>
          <a:p>
            <a:pPr algn="ctr" eaLnBrk="0" hangingPunct="0">
              <a:defRPr>
                <a:uFillTx/>
              </a:defRPr>
            </a:pPr>
            <a:endParaRPr lang="es-MX" sz="2000" b="1" dirty="0">
              <a:solidFill>
                <a:srgbClr val="003399"/>
              </a:solidFill>
              <a:uFillTx/>
            </a:endParaRPr>
          </a:p>
          <a:p>
            <a:pPr algn="ctr" eaLnBrk="0" hangingPunct="0">
              <a:defRPr>
                <a:uFillTx/>
              </a:defRPr>
            </a:pPr>
            <a:endParaRPr lang="es-ES" dirty="0">
              <a:uFillTx/>
            </a:endParaRPr>
          </a:p>
        </p:txBody>
      </p:sp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12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32656"/>
            <a:ext cx="839504" cy="908719"/>
          </a:xfrm>
          <a:prstGeom prst="rect">
            <a:avLst/>
          </a:prstGeom>
          <a:noFill/>
        </p:spPr>
      </p:pic>
      <p:sp>
        <p:nvSpPr>
          <p:cNvPr id="17" name="16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smtClean="0"/>
              <a:t>PLAN </a:t>
            </a:r>
            <a:r>
              <a:rPr lang="es-PA" sz="2600" b="1" dirty="0" smtClean="0"/>
              <a:t>DE TRABAJO DETALLADO</a:t>
            </a:r>
          </a:p>
          <a:p>
            <a:pPr algn="ctr"/>
            <a:r>
              <a:rPr lang="es-PA" sz="2600" b="1" dirty="0" smtClean="0">
                <a:uFillTx/>
              </a:rPr>
              <a:t>RED DE FORMACION AMBIENTAL</a:t>
            </a:r>
            <a:endParaRPr lang="en-US" sz="2600" b="1" dirty="0">
              <a:uFillTx/>
            </a:endParaRPr>
          </a:p>
        </p:txBody>
      </p:sp>
      <p:pic>
        <p:nvPicPr>
          <p:cNvPr id="2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8112"/>
            <a:ext cx="5591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124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13 CuadroTexto"/>
          <p:cNvSpPr txBox="1">
            <a:spLocks/>
          </p:cNvSpPr>
          <p:nvPr/>
        </p:nvSpPr>
        <p:spPr>
          <a:xfrm>
            <a:off x="4788024" y="153065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uFillTx/>
              </a:rPr>
              <a:t>Conformada por: </a:t>
            </a:r>
            <a:r>
              <a:rPr lang="es-ES" dirty="0" smtClean="0">
                <a:uFillTx/>
              </a:rPr>
              <a:t>representantes de las </a:t>
            </a:r>
            <a:r>
              <a:rPr lang="es-ES" b="1" dirty="0" smtClean="0">
                <a:uFillTx/>
              </a:rPr>
              <a:t>Unidades de Educación Ambiental </a:t>
            </a:r>
            <a:r>
              <a:rPr lang="es-ES" dirty="0" smtClean="0">
                <a:uFillTx/>
              </a:rPr>
              <a:t>de los </a:t>
            </a:r>
            <a:r>
              <a:rPr lang="es-ES" b="1" dirty="0" smtClean="0">
                <a:uFillTx/>
              </a:rPr>
              <a:t>Ministerios del Ambiente</a:t>
            </a:r>
            <a:endParaRPr lang="es-ES" dirty="0" smtClean="0">
              <a:uFillTx/>
            </a:endParaRPr>
          </a:p>
          <a:p>
            <a:endParaRPr lang="es-ES" dirty="0">
              <a:uFillTx/>
            </a:endParaRPr>
          </a:p>
        </p:txBody>
      </p:sp>
      <p:sp>
        <p:nvSpPr>
          <p:cNvPr id="15" name="14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dirty="0" smtClean="0"/>
              <a:t>CREACION DE LA </a:t>
            </a:r>
            <a:r>
              <a:rPr lang="es-PA" sz="2600" b="1" dirty="0" smtClean="0">
                <a:uFillTx/>
              </a:rPr>
              <a:t>RED DE FORMACION AMBIENTAL</a:t>
            </a:r>
            <a:endParaRPr lang="en-US" sz="2600" b="1" dirty="0">
              <a:uFillTx/>
            </a:endParaRPr>
          </a:p>
        </p:txBody>
      </p:sp>
      <p:sp>
        <p:nvSpPr>
          <p:cNvPr id="17" name="16 Rectángulo"/>
          <p:cNvSpPr>
            <a:spLocks/>
          </p:cNvSpPr>
          <p:nvPr/>
        </p:nvSpPr>
        <p:spPr>
          <a:xfrm>
            <a:off x="-396552" y="1188621"/>
            <a:ext cx="228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8638" lvl="0" indent="-528638">
              <a:defRPr>
                <a:uFillTx/>
              </a:defRPr>
            </a:pPr>
            <a:r>
              <a:rPr lang="es-ES" sz="2300" dirty="0" smtClean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s-ES" sz="2300" b="1" dirty="0" smtClean="0">
                <a:solidFill>
                  <a:srgbClr val="000000"/>
                </a:solidFill>
                <a:uFillTx/>
                <a:latin typeface="Calibri"/>
              </a:rPr>
              <a:t>Fecha de </a:t>
            </a:r>
            <a:r>
              <a:rPr lang="es-ES" sz="2300" b="1" dirty="0" smtClean="0">
                <a:solidFill>
                  <a:srgbClr val="000000"/>
                </a:solidFill>
                <a:latin typeface="Calibri"/>
              </a:rPr>
              <a:t>nacimiento</a:t>
            </a:r>
            <a:r>
              <a:rPr lang="es-ES" sz="2300" b="1" dirty="0" smtClean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27100"/>
            <a:ext cx="1368152" cy="162269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" name="18 Rectángulo"/>
          <p:cNvSpPr>
            <a:spLocks/>
          </p:cNvSpPr>
          <p:nvPr/>
        </p:nvSpPr>
        <p:spPr>
          <a:xfrm>
            <a:off x="107504" y="3212976"/>
            <a:ext cx="228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8638" lvl="0" indent="-528638">
              <a:defRPr>
                <a:uFillTx/>
              </a:defRPr>
            </a:pPr>
            <a:endParaRPr lang="es-ES" sz="2300" b="1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528638" lvl="0" indent="-528638">
              <a:defRPr>
                <a:uFillTx/>
              </a:defRPr>
            </a:pPr>
            <a:endParaRPr lang="es-ES" sz="2300" b="1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528638" lvl="0" indent="-528638">
              <a:defRPr>
                <a:uFillTx/>
              </a:defRPr>
            </a:pPr>
            <a:endParaRPr lang="es-ES" sz="2300" b="1" dirty="0" smtClean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19 CuadroTexto"/>
          <p:cNvSpPr txBox="1">
            <a:spLocks/>
          </p:cNvSpPr>
          <p:nvPr/>
        </p:nvSpPr>
        <p:spPr>
          <a:xfrm>
            <a:off x="107504" y="3841011"/>
            <a:ext cx="777686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 smtClean="0">
                <a:solidFill>
                  <a:srgbClr val="000000"/>
                </a:solidFill>
                <a:uFillTx/>
                <a:latin typeface="Calibri"/>
              </a:rPr>
              <a:t>Objetivo: </a:t>
            </a:r>
            <a:r>
              <a:rPr lang="es-ES" dirty="0" smtClean="0">
                <a:uFillTx/>
              </a:rPr>
              <a:t>coordinación, promoción y apoyo de actividades en el ámbito de la </a:t>
            </a:r>
            <a:r>
              <a:rPr lang="es-ES" b="1" dirty="0" smtClean="0">
                <a:uFillTx/>
              </a:rPr>
              <a:t>educación, la capacitación y la formación ambientales</a:t>
            </a:r>
            <a:r>
              <a:rPr lang="es-ES" dirty="0" smtClean="0">
                <a:uFillTx/>
              </a:rPr>
              <a:t> en la región. </a:t>
            </a:r>
          </a:p>
          <a:p>
            <a:endParaRPr lang="es-ES" dirty="0" smtClean="0">
              <a:uFillTx/>
            </a:endParaRPr>
          </a:p>
          <a:p>
            <a:endParaRPr lang="es-ES" dirty="0" smtClean="0">
              <a:uFillTx/>
            </a:endParaRPr>
          </a:p>
          <a:p>
            <a:r>
              <a:rPr lang="es-ES" dirty="0" smtClean="0">
                <a:uFillTx/>
              </a:rPr>
              <a:t>Para ello, la Red ofrece apoyo para realizar </a:t>
            </a:r>
            <a:r>
              <a:rPr lang="es-ES" b="1" dirty="0" smtClean="0">
                <a:uFillTx/>
              </a:rPr>
              <a:t>intercambios</a:t>
            </a:r>
            <a:r>
              <a:rPr lang="es-ES" dirty="0" smtClean="0">
                <a:uFillTx/>
              </a:rPr>
              <a:t> y </a:t>
            </a:r>
            <a:r>
              <a:rPr lang="es-ES" b="1" dirty="0" smtClean="0">
                <a:uFillTx/>
              </a:rPr>
              <a:t>eventos a nivel regional y nacional sobre educación ambienta</a:t>
            </a:r>
            <a:r>
              <a:rPr lang="es-ES" dirty="0" smtClean="0">
                <a:uFillTx/>
              </a:rPr>
              <a:t>l y asistencia para el desarrollo de </a:t>
            </a:r>
            <a:r>
              <a:rPr lang="es-ES" b="1" dirty="0" smtClean="0">
                <a:uFillTx/>
              </a:rPr>
              <a:t>programas de formación ambiental</a:t>
            </a:r>
            <a:r>
              <a:rPr lang="es-ES" dirty="0" smtClean="0">
                <a:uFillTx/>
              </a:rPr>
              <a:t>.</a:t>
            </a:r>
            <a:endParaRPr lang="es-ES" dirty="0">
              <a:uFillTx/>
            </a:endParaRPr>
          </a:p>
        </p:txBody>
      </p:sp>
      <p:sp>
        <p:nvSpPr>
          <p:cNvPr id="21" name="20 CuadroTexto"/>
          <p:cNvSpPr txBox="1">
            <a:spLocks/>
          </p:cNvSpPr>
          <p:nvPr/>
        </p:nvSpPr>
        <p:spPr>
          <a:xfrm>
            <a:off x="107504" y="2766700"/>
            <a:ext cx="25557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>
                <a:solidFill>
                  <a:srgbClr val="000000"/>
                </a:solidFill>
                <a:uFillTx/>
                <a:latin typeface="Calibri"/>
              </a:rPr>
              <a:t>Coordina: </a:t>
            </a:r>
            <a:r>
              <a:rPr lang="es-MX" dirty="0" smtClean="0">
                <a:uFillTx/>
              </a:rPr>
              <a:t>PNUMA</a:t>
            </a:r>
            <a:endParaRPr lang="es-ES" dirty="0">
              <a:uFillTx/>
            </a:endParaRPr>
          </a:p>
        </p:txBody>
      </p:sp>
      <p:pic>
        <p:nvPicPr>
          <p:cNvPr id="22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16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59432"/>
            <a:ext cx="7885113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528638" indent="-528638">
              <a:defRPr>
                <a:uFillTx/>
              </a:defRPr>
            </a:pPr>
            <a:r>
              <a:rPr lang="es-ES" sz="3200" b="1" dirty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32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32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2300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982663" indent="-447675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ES" sz="20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819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3"/>
            <a:ext cx="7360789" cy="57332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sp>
        <p:nvSpPr>
          <p:cNvPr id="9" name="8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dirty="0" smtClean="0">
                <a:uFillTx/>
              </a:rPr>
              <a:t>FONDO FIDUCIARIO DE LA RED</a:t>
            </a:r>
            <a:endParaRPr lang="en-US" sz="2600" b="1" dirty="0">
              <a:uFillTx/>
            </a:endParaRPr>
          </a:p>
        </p:txBody>
      </p:sp>
      <p:pic>
        <p:nvPicPr>
          <p:cNvPr id="8194" name="Picture 2" descr="https://encrypted-tbn0.gstatic.com/images?q=tbn:ANd9GcQ8u7xNOSUrSOac87TRx7b6wVH6x-NepbslagoEoTNdr7d7Jfn5Y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3446461"/>
            <a:ext cx="1803241" cy="13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-2375870"/>
            <a:ext cx="6319757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r>
              <a:rPr lang="es-ES" sz="3200" b="1" dirty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32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32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2300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982663" indent="-447675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ES" sz="20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819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sp>
        <p:nvSpPr>
          <p:cNvPr id="9" name="8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dirty="0" smtClean="0"/>
              <a:t>APORTES AL VII CONGRESO IBEROAMERICANO DE EA</a:t>
            </a:r>
            <a:endParaRPr lang="en-US" sz="2600" b="1" dirty="0">
              <a:uFillTx/>
            </a:endParaRPr>
          </a:p>
        </p:txBody>
      </p:sp>
      <p:pic>
        <p:nvPicPr>
          <p:cNvPr id="1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1046341"/>
            <a:ext cx="67687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1600" dirty="0"/>
              <a:t>C</a:t>
            </a:r>
            <a:r>
              <a:rPr lang="es-PA" sz="1600" dirty="0" smtClean="0"/>
              <a:t>uatro </a:t>
            </a:r>
            <a:r>
              <a:rPr lang="es-PA" sz="1600" dirty="0"/>
              <a:t>mesas se reunirán en el local: </a:t>
            </a:r>
            <a:r>
              <a:rPr lang="es-PA" sz="1600" b="1" dirty="0"/>
              <a:t>Casa Prado / Sala </a:t>
            </a:r>
            <a:r>
              <a:rPr lang="es-PA" sz="1600" b="1" dirty="0" err="1"/>
              <a:t>Huaytapallana</a:t>
            </a:r>
            <a:r>
              <a:rPr lang="es-PA" sz="1600" b="1" dirty="0"/>
              <a:t> </a:t>
            </a:r>
            <a:r>
              <a:rPr lang="es-PA" sz="1600" dirty="0"/>
              <a:t>según el siguiente cronograma:</a:t>
            </a:r>
          </a:p>
          <a:p>
            <a:endParaRPr lang="es-PA" sz="1600" dirty="0"/>
          </a:p>
          <a:p>
            <a:r>
              <a:rPr lang="es-PA" sz="1600" b="1" dirty="0">
                <a:solidFill>
                  <a:srgbClr val="00B050"/>
                </a:solidFill>
              </a:rPr>
              <a:t>Mesa 1 Declaración hacia NAGOYA</a:t>
            </a:r>
          </a:p>
          <a:p>
            <a:r>
              <a:rPr lang="es-PA" sz="1600" dirty="0">
                <a:solidFill>
                  <a:srgbClr val="00B050"/>
                </a:solidFill>
              </a:rPr>
              <a:t>Miércoles 10  / 17:00-18:30 horas </a:t>
            </a:r>
            <a:endParaRPr lang="es-PA" sz="1600" dirty="0" smtClean="0">
              <a:solidFill>
                <a:srgbClr val="00B050"/>
              </a:solidFill>
            </a:endParaRPr>
          </a:p>
          <a:p>
            <a:endParaRPr lang="es-PA" sz="1600" dirty="0">
              <a:solidFill>
                <a:srgbClr val="00B050"/>
              </a:solidFill>
            </a:endParaRPr>
          </a:p>
          <a:p>
            <a:r>
              <a:rPr lang="es-PA" sz="1600" dirty="0" smtClean="0">
                <a:solidFill>
                  <a:srgbClr val="00B050"/>
                </a:solidFill>
              </a:rPr>
              <a:t>Renata, Guillermo, Martín</a:t>
            </a:r>
            <a:endParaRPr lang="es-PA" sz="1600" dirty="0">
              <a:solidFill>
                <a:srgbClr val="00B050"/>
              </a:solidFill>
            </a:endParaRPr>
          </a:p>
          <a:p>
            <a:endParaRPr lang="es-PA" sz="1600" dirty="0"/>
          </a:p>
          <a:p>
            <a:r>
              <a:rPr lang="es-PA" sz="1600" b="1" dirty="0"/>
              <a:t>Mesa 2 Declaración sobre GESTION DE RIESGOS</a:t>
            </a:r>
          </a:p>
          <a:p>
            <a:r>
              <a:rPr lang="es-PA" sz="1600" dirty="0"/>
              <a:t>Jueves 11  /  11:00-13:00 horas </a:t>
            </a:r>
          </a:p>
          <a:p>
            <a:endParaRPr lang="es-PA" sz="1600" dirty="0"/>
          </a:p>
          <a:p>
            <a:r>
              <a:rPr lang="es-PA" sz="1600" b="1" dirty="0"/>
              <a:t>Mesa 3 Declaración sobre EDUCACIÓN FORMAL Y COMUNITARIA</a:t>
            </a:r>
          </a:p>
          <a:p>
            <a:r>
              <a:rPr lang="es-PA" sz="1600" dirty="0"/>
              <a:t>Jueves 11  /  17:00-18:30 horas </a:t>
            </a:r>
          </a:p>
          <a:p>
            <a:endParaRPr lang="es-PA" sz="1600" dirty="0"/>
          </a:p>
          <a:p>
            <a:r>
              <a:rPr lang="es-PA" sz="1600" b="1" dirty="0"/>
              <a:t>Mesa 4 Declaración hacia COP20</a:t>
            </a:r>
          </a:p>
          <a:p>
            <a:r>
              <a:rPr lang="es-PA" sz="1600" dirty="0"/>
              <a:t>Viernes 12  /  11:00-13:00 horas </a:t>
            </a:r>
          </a:p>
          <a:p>
            <a:endParaRPr lang="es-PA" sz="1600" dirty="0"/>
          </a:p>
          <a:p>
            <a:r>
              <a:rPr lang="es-PA" sz="1600" dirty="0"/>
              <a:t>Registros e informes vía el </a:t>
            </a:r>
            <a:r>
              <a:rPr lang="es-PA" sz="1600" dirty="0" smtClean="0"/>
              <a:t>correo: </a:t>
            </a:r>
            <a:r>
              <a:rPr lang="es-PA" sz="1600" b="1" dirty="0"/>
              <a:t>crojas@minam.gob.p</a:t>
            </a:r>
            <a:r>
              <a:rPr lang="es-PA" sz="1600" dirty="0"/>
              <a:t>e  </a:t>
            </a:r>
          </a:p>
          <a:p>
            <a:endParaRPr lang="es-PA" sz="1600" dirty="0"/>
          </a:p>
          <a:p>
            <a:r>
              <a:rPr lang="es-PA" sz="1600" dirty="0"/>
              <a:t>Carlos Alberto Rojas Marcos</a:t>
            </a:r>
          </a:p>
          <a:p>
            <a:r>
              <a:rPr lang="es-PA" sz="1600" dirty="0"/>
              <a:t>Especialista en Educación Ambiental</a:t>
            </a:r>
          </a:p>
          <a:p>
            <a:r>
              <a:rPr lang="es-PA" sz="1600" dirty="0"/>
              <a:t>Ministerio del Ambiente</a:t>
            </a:r>
          </a:p>
          <a:p>
            <a:r>
              <a:rPr lang="es-PA" sz="1600" dirty="0"/>
              <a:t>RPC 975171893     Teléfono 611-6000 Anexo 1773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390" y="1529407"/>
            <a:ext cx="2332273" cy="14482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30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-2375870"/>
            <a:ext cx="6319757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r>
              <a:rPr lang="es-ES" sz="3200" b="1" dirty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32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3200" b="1" dirty="0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endParaRPr lang="es-ES" sz="3200" b="1" dirty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endParaRPr lang="es-ES" sz="2300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982663" indent="-447675">
              <a:defRPr>
                <a:uFillTx/>
              </a:defRPr>
            </a:pPr>
            <a:r>
              <a:rPr lang="es-ES" sz="2000" dirty="0">
                <a:uFillTx/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ES" sz="20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819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sp>
        <p:nvSpPr>
          <p:cNvPr id="9" name="8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dirty="0" smtClean="0"/>
              <a:t>APORTES AL VII CONGRESO IBEROAMERICANO DE EA</a:t>
            </a:r>
            <a:endParaRPr lang="en-US" sz="2600" b="1" dirty="0">
              <a:uFillTx/>
            </a:endParaRPr>
          </a:p>
        </p:txBody>
      </p:sp>
      <p:pic>
        <p:nvPicPr>
          <p:cNvPr id="1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9552" y="1046341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1600" dirty="0"/>
          </a:p>
          <a:p>
            <a:r>
              <a:rPr lang="es-PA" sz="1600" b="1" dirty="0">
                <a:solidFill>
                  <a:srgbClr val="00B050"/>
                </a:solidFill>
              </a:rPr>
              <a:t>Mesa 1 Declaración hacia NAGOYA</a:t>
            </a:r>
          </a:p>
          <a:p>
            <a:r>
              <a:rPr lang="es-PA" sz="1600" dirty="0">
                <a:solidFill>
                  <a:srgbClr val="00B050"/>
                </a:solidFill>
              </a:rPr>
              <a:t>Miércoles 10  / 17:00-18:30 horas </a:t>
            </a:r>
            <a:endParaRPr lang="es-PA" sz="16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5390" y="1052736"/>
            <a:ext cx="2332273" cy="14482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539552" y="3140968"/>
            <a:ext cx="7200800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E" b="1" dirty="0"/>
              <a:t>Nuestra voluntad </a:t>
            </a:r>
            <a:r>
              <a:rPr lang="es-PE" dirty="0"/>
              <a:t>de fortalecer la Red de Formación Ambiental de América Latina y el Caribe </a:t>
            </a:r>
            <a:r>
              <a:rPr lang="es-PE" dirty="0" smtClean="0"/>
              <a:t>coordinada </a:t>
            </a:r>
            <a:r>
              <a:rPr lang="es-PE" dirty="0"/>
              <a:t>por el </a:t>
            </a:r>
            <a:r>
              <a:rPr lang="es-PE" dirty="0" smtClean="0"/>
              <a:t>PNUMA e integrada por los </a:t>
            </a:r>
            <a:r>
              <a:rPr lang="es-PE" dirty="0"/>
              <a:t>M</a:t>
            </a:r>
            <a:r>
              <a:rPr lang="es-PE" dirty="0" smtClean="0"/>
              <a:t>inisterios </a:t>
            </a:r>
            <a:r>
              <a:rPr lang="es-PE" dirty="0"/>
              <a:t>del A</a:t>
            </a:r>
            <a:r>
              <a:rPr lang="es-PE" dirty="0" smtClean="0"/>
              <a:t>mbiente </a:t>
            </a:r>
            <a:r>
              <a:rPr lang="es-PE" dirty="0"/>
              <a:t>y, </a:t>
            </a:r>
            <a:r>
              <a:rPr lang="es-PE" dirty="0" smtClean="0"/>
              <a:t>además se propone </a:t>
            </a:r>
            <a:r>
              <a:rPr lang="es-PE" i="1" dirty="0"/>
              <a:t>constituir una Red Iberoamericana de Educadores Ambientales para el Desarrollo Sostenible [consultar su articulación con UNESCO]</a:t>
            </a:r>
            <a:r>
              <a:rPr lang="es-PE" dirty="0"/>
              <a:t> como </a:t>
            </a:r>
            <a:r>
              <a:rPr lang="es-PE" dirty="0" smtClean="0"/>
              <a:t>espacios </a:t>
            </a:r>
            <a:r>
              <a:rPr lang="es-PE" dirty="0"/>
              <a:t>de cooperación </a:t>
            </a:r>
            <a:r>
              <a:rPr lang="es-PE" dirty="0" smtClean="0"/>
              <a:t>para una </a:t>
            </a:r>
            <a:r>
              <a:rPr lang="es-PE" dirty="0"/>
              <a:t>mejor integración entre el desarrollo de capacidades para la gestión ambiental y la gestión educativa en todos los ámbitos del desarrollo sostenible.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0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5575" y="-799738"/>
            <a:ext cx="7944817" cy="86177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4800" b="1" dirty="0" smtClean="0"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4800" b="1" dirty="0"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n-lt"/>
                <a:cs typeface="Times New Roman" pitchFamily="18" charset="0"/>
              </a:rPr>
              <a:t>Isab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el Martínez</a:t>
            </a: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n-lt"/>
                <a:cs typeface="Times New Roman" pitchFamily="18" charset="0"/>
              </a:rPr>
              <a:t>Oficial de Programa</a:t>
            </a:r>
          </a:p>
          <a:p>
            <a:pPr indent="-528638" algn="ctr" eaLnBrk="0" hangingPunct="0">
              <a:defRPr>
                <a:uFillTx/>
              </a:defRPr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n-lt"/>
                <a:cs typeface="Times New Roman" pitchFamily="18" charset="0"/>
              </a:rPr>
              <a:t>Oficina Regional para </a:t>
            </a:r>
          </a:p>
          <a:p>
            <a:pPr indent="-528638" algn="ctr" eaLnBrk="0" hangingPunct="0">
              <a:defRPr>
                <a:uFillTx/>
              </a:defRPr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uFillTx/>
                <a:latin typeface="+mn-lt"/>
                <a:cs typeface="Times New Roman" pitchFamily="18" charset="0"/>
              </a:rPr>
              <a:t>América Latina y el Caribe</a:t>
            </a: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http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://www.pnuma.org/educamb/</a:t>
            </a:r>
            <a:endParaRPr lang="es-ES" sz="2400" b="1" dirty="0" smtClean="0">
              <a:solidFill>
                <a:schemeClr val="accent1">
                  <a:lumMod val="75000"/>
                </a:schemeClr>
              </a:solidFill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2400" b="1" dirty="0" smtClean="0">
              <a:uFillTx/>
              <a:latin typeface="+mn-lt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MX" sz="2400" b="1" dirty="0" smtClean="0">
              <a:solidFill>
                <a:srgbClr val="0070C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>
                <a:uFillTx/>
              </a:defRPr>
            </a:pPr>
            <a:endParaRPr lang="es-MX" sz="2000" b="1" dirty="0">
              <a:solidFill>
                <a:srgbClr val="003399"/>
              </a:solidFill>
              <a:uFillTx/>
            </a:endParaRPr>
          </a:p>
          <a:p>
            <a:pPr algn="ctr" eaLnBrk="0" hangingPunct="0">
              <a:defRPr>
                <a:uFillTx/>
              </a:defRPr>
            </a:pPr>
            <a:endParaRPr lang="es-ES" dirty="0">
              <a:uFillTx/>
            </a:endParaRPr>
          </a:p>
        </p:txBody>
      </p:sp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1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32656"/>
            <a:ext cx="839504" cy="90871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331640" y="1814810"/>
            <a:ext cx="547260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 pitchFamily="18" charset="0"/>
              </a:rPr>
              <a:t>¡ GRACIAS !</a:t>
            </a:r>
            <a:endParaRPr lang="es-P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áfica alusiva a RFA-AL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5790365"/>
            <a:ext cx="2160240" cy="8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7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16735"/>
            <a:ext cx="6912768" cy="68018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>
              <a:defRPr>
                <a:uFillTx/>
              </a:defRPr>
            </a:pPr>
            <a:r>
              <a:rPr lang="en-US" sz="3600" b="1" dirty="0" err="1" smtClean="0">
                <a:solidFill>
                  <a:srgbClr val="0070C0"/>
                </a:solidFill>
                <a:uFillTx/>
                <a:latin typeface="+mn-lt"/>
                <a:ea typeface="Times New Roman" pitchFamily="18" charset="0"/>
                <a:cs typeface="Times New Roman" pitchFamily="18" charset="0"/>
              </a:rPr>
              <a:t>Contenidos</a:t>
            </a:r>
            <a:endParaRPr lang="en-U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>
              <a:defRPr>
                <a:uFillTx/>
              </a:defRPr>
            </a:pPr>
            <a:endParaRPr lang="en-U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Objetivos de la reunión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Programa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Documentos de referencia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Decisión </a:t>
            </a:r>
            <a:r>
              <a:rPr lang="es-PA" sz="2800" b="1" dirty="0">
                <a:latin typeface="+mn-lt"/>
                <a:ea typeface="Times New Roman" pitchFamily="18" charset="0"/>
                <a:cs typeface="Times New Roman" pitchFamily="18" charset="0"/>
              </a:rPr>
              <a:t>2 sobre Educación Ambiental para el Desarrollo </a:t>
            </a: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Sostenible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Plan de Trabajo de la Red</a:t>
            </a:r>
            <a:endParaRPr lang="es-PA" sz="2800" b="1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Fondo fiduciario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r>
              <a:rPr lang="es-PA" sz="2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Aportes al VII Congreso Iberoamericano de Educación Ambiental </a:t>
            </a:r>
          </a:p>
          <a:p>
            <a:pPr marL="528638" indent="-528638">
              <a:buFont typeface="Wingdings" panose="05000000000000000000" pitchFamily="2" charset="2"/>
              <a:buChar char="Ø"/>
              <a:defRPr>
                <a:uFillTx/>
              </a:defRPr>
            </a:pPr>
            <a:endParaRPr lang="es-PA" sz="2800" b="1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solidFill>
                <a:srgbClr val="FF000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9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9468"/>
            <a:ext cx="7416824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endParaRPr lang="es-ES" sz="22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s-PA" sz="2800" b="1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GB" sz="2000" dirty="0"/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9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052736"/>
            <a:ext cx="69127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es-PA" sz="2000" dirty="0" smtClean="0">
                <a:latin typeface="+mn-lt"/>
              </a:rPr>
              <a:t>Realizar </a:t>
            </a:r>
            <a:r>
              <a:rPr lang="es-PA" sz="2000" dirty="0">
                <a:latin typeface="+mn-lt"/>
              </a:rPr>
              <a:t>la </a:t>
            </a:r>
            <a:r>
              <a:rPr lang="es-PA" sz="2000" b="1" dirty="0">
                <a:latin typeface="+mn-lt"/>
              </a:rPr>
              <a:t>revisión final de propuesta del Plan de Trabajo de la RFA-ALC para el período 2014 – 2016</a:t>
            </a:r>
            <a:r>
              <a:rPr lang="es-PA" sz="2000" dirty="0">
                <a:latin typeface="+mn-lt"/>
              </a:rPr>
              <a:t> y su puesta en </a:t>
            </a:r>
            <a:r>
              <a:rPr lang="es-PA" sz="2000" dirty="0" smtClean="0">
                <a:latin typeface="+mn-lt"/>
              </a:rPr>
              <a:t>marcha.</a:t>
            </a:r>
          </a:p>
          <a:p>
            <a:pPr marL="273050" indent="-273050">
              <a:buFont typeface="+mj-lt"/>
              <a:buAutoNum type="arabicPeriod"/>
            </a:pPr>
            <a:r>
              <a:rPr lang="es-PA" sz="2000" dirty="0" smtClean="0">
                <a:latin typeface="+mn-lt"/>
              </a:rPr>
              <a:t>Revisar </a:t>
            </a:r>
            <a:r>
              <a:rPr lang="es-PA" sz="2000" dirty="0">
                <a:latin typeface="+mn-lt"/>
              </a:rPr>
              <a:t>el </a:t>
            </a:r>
            <a:r>
              <a:rPr lang="es-PA" sz="2000" b="1" dirty="0">
                <a:latin typeface="+mn-lt"/>
              </a:rPr>
              <a:t>estado de las contribuciones al fondo fiduciari</a:t>
            </a:r>
            <a:r>
              <a:rPr lang="es-PA" sz="2000" dirty="0">
                <a:latin typeface="+mn-lt"/>
              </a:rPr>
              <a:t>o de la </a:t>
            </a:r>
            <a:r>
              <a:rPr lang="es-PA" sz="2000" dirty="0" smtClean="0">
                <a:latin typeface="+mn-lt"/>
              </a:rPr>
              <a:t>RFA-ALC.</a:t>
            </a:r>
          </a:p>
          <a:p>
            <a:pPr marL="273050" indent="-273050">
              <a:buFont typeface="+mj-lt"/>
              <a:buAutoNum type="arabicPeriod"/>
            </a:pPr>
            <a:r>
              <a:rPr lang="es-PA" sz="2000" dirty="0" smtClean="0">
                <a:latin typeface="+mn-lt"/>
              </a:rPr>
              <a:t>Realizar </a:t>
            </a:r>
            <a:r>
              <a:rPr lang="es-PA" sz="2000" dirty="0">
                <a:latin typeface="+mn-lt"/>
              </a:rPr>
              <a:t>un </a:t>
            </a:r>
            <a:r>
              <a:rPr lang="es-PA" sz="2000" b="1" dirty="0">
                <a:latin typeface="+mn-lt"/>
              </a:rPr>
              <a:t>intercambio con ARIUSA</a:t>
            </a:r>
            <a:r>
              <a:rPr lang="es-PA" sz="2000" dirty="0">
                <a:latin typeface="+mn-lt"/>
              </a:rPr>
              <a:t> (Alianza de Redes Iberoamericanas de Universidades por la Sustentabilidad y el Ambiente) sobre el </a:t>
            </a:r>
            <a:r>
              <a:rPr lang="es-PA" sz="2000" b="1" dirty="0">
                <a:latin typeface="+mn-lt"/>
              </a:rPr>
              <a:t>párrafo 1. c de la decisión 2 sobre Educación Ambiental </a:t>
            </a:r>
            <a:r>
              <a:rPr lang="es-PA" sz="2000" dirty="0">
                <a:latin typeface="+mn-lt"/>
              </a:rPr>
              <a:t>y en particular el desarrollo de un </a:t>
            </a:r>
            <a:r>
              <a:rPr lang="es-PA" sz="2000" b="1" dirty="0">
                <a:latin typeface="+mn-lt"/>
              </a:rPr>
              <a:t>diagnóstico por país sobre la inclusión de consideraciones ambientales en las universidades</a:t>
            </a:r>
            <a:r>
              <a:rPr lang="es-PA" sz="2000" dirty="0">
                <a:latin typeface="+mn-lt"/>
              </a:rPr>
              <a:t> (en cuatro ámbitos que abarcan el currículum, la gestión institucional, la extensión y la investigación), con base, tanto en indicadores comunes, como diferenciados por </a:t>
            </a:r>
            <a:r>
              <a:rPr lang="es-PA" sz="2000" dirty="0" smtClean="0">
                <a:latin typeface="+mn-lt"/>
              </a:rPr>
              <a:t>país.</a:t>
            </a:r>
          </a:p>
          <a:p>
            <a:pPr marL="273050" indent="-273050">
              <a:buFont typeface="+mj-lt"/>
              <a:buAutoNum type="arabicPeriod"/>
            </a:pPr>
            <a:r>
              <a:rPr lang="es-PA" sz="2000" dirty="0" smtClean="0">
                <a:latin typeface="+mn-lt"/>
              </a:rPr>
              <a:t>Intercambiar </a:t>
            </a:r>
            <a:r>
              <a:rPr lang="es-PA" sz="2000" dirty="0">
                <a:latin typeface="+mn-lt"/>
              </a:rPr>
              <a:t>sobre los </a:t>
            </a:r>
            <a:r>
              <a:rPr lang="es-PA" sz="2000" b="1" dirty="0">
                <a:latin typeface="+mn-lt"/>
              </a:rPr>
              <a:t>aportes de la Red de Formación Ambiental al  VII Congreso Iberoamericano de Educación Ambiental </a:t>
            </a:r>
            <a:r>
              <a:rPr lang="es-PA" sz="2000" dirty="0">
                <a:latin typeface="+mn-lt"/>
              </a:rPr>
              <a:t>y seguimiento posterior al Congreso</a:t>
            </a:r>
            <a:r>
              <a:rPr lang="es-PA" sz="2400" dirty="0">
                <a:latin typeface="+mn-lt"/>
              </a:rPr>
              <a:t>.</a:t>
            </a:r>
          </a:p>
          <a:p>
            <a:endParaRPr lang="en-GB" sz="1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Objetivos de la reunión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0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9468"/>
            <a:ext cx="7416824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endParaRPr lang="es-ES" sz="22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s-PA" sz="2800" b="1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GB" sz="2000" dirty="0"/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9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Programa de la reunión</a:t>
            </a:r>
            <a:endParaRPr lang="en-GB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792"/>
              </p:ext>
            </p:extLst>
          </p:nvPr>
        </p:nvGraphicFramePr>
        <p:xfrm>
          <a:off x="395536" y="897830"/>
          <a:ext cx="6912768" cy="571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3600400"/>
                <a:gridCol w="2376264"/>
              </a:tblGrid>
              <a:tr h="191301">
                <a:tc gridSpan="2">
                  <a:txBody>
                    <a:bodyPr/>
                    <a:lstStyle/>
                    <a:p>
                      <a:pPr marR="12700" algn="just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MARTES 9 DE SEPTIEMBRE 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8:00-8:30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Registro de participantes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022926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8:30-9:00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 gridSpan="2">
                  <a:txBody>
                    <a:bodyPr/>
                    <a:lstStyle/>
                    <a:p>
                      <a:pPr marR="14605" hangingPunct="0"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Bienvenida:</a:t>
                      </a:r>
                      <a:endParaRPr lang="en-GB" sz="1100">
                        <a:effectLst/>
                      </a:endParaRPr>
                    </a:p>
                    <a:p>
                      <a:pPr marL="342900" marR="14605" lvl="0" indent="-342900"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A" sz="1000">
                          <a:effectLst/>
                        </a:rPr>
                        <a:t>Ernesto Gálmez, Director, Dirección General de Educación, Cultura y Ciudadanía Ambiental Ministerio del Ambiente de Perú</a:t>
                      </a:r>
                      <a:endParaRPr lang="en-GB" sz="900">
                        <a:effectLst/>
                      </a:endParaRPr>
                    </a:p>
                    <a:p>
                      <a:pPr marL="342900" marR="14605" lvl="0" indent="-342900" algn="just" hangingPunct="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A" sz="1000">
                          <a:effectLst/>
                        </a:rPr>
                        <a:t>Mahesh Pradhan,  Jefe, Unidad de Educación y Capacitación Ambiental del PNUMA</a:t>
                      </a:r>
                      <a:endParaRPr lang="en-GB" sz="900">
                        <a:effectLst/>
                      </a:endParaRPr>
                    </a:p>
                    <a:p>
                      <a:pPr marL="342900" marR="14605" lvl="0" indent="-342900" algn="just" hangingPunct="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PA" sz="1000">
                          <a:effectLst/>
                        </a:rPr>
                        <a:t>Isabel Martínez, Oficina Regional, PNUMA</a:t>
                      </a:r>
                      <a:endParaRPr lang="en-GB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164" marR="6416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2610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9:00-9:30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Revisión final de la propuesta del plan de trabajo de la RFA-ALC para el período 2014 – 2016 y su puesta en marcha (sesión cerrada)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Isabel Martínez, Oficina Regional, PNUMA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9:30-10:30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Intercambio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L="0" marR="12700" indent="0" algn="l" defTabSz="914400" rtl="0" eaLnBrk="1" fontAlgn="auto" latinLnBrk="0" hangingPunct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dirty="0">
                          <a:effectLst/>
                        </a:rPr>
                        <a:t> </a:t>
                      </a:r>
                      <a:r>
                        <a:rPr lang="es-PA" sz="1100" dirty="0" smtClean="0">
                          <a:effectLst/>
                        </a:rPr>
                        <a:t>Puntos focales de la Red de Formación Ambiental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382604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9:45-9:55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Revisar el estado de las contribuciones al fondo fiduciario (sesión cerrada)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Isabel Martínez, Oficina Regional, PNUMA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9:55- 10:15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Intercambio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10:15-10:30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Refrigerio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956507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10:30-10:45</a:t>
                      </a:r>
                      <a:endParaRPr lang="en-GB" sz="1100">
                        <a:effectLst/>
                      </a:endParaRPr>
                    </a:p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Presentación sobre ARIUSA (Alianza de Redes Iberoamericanas de Universidades por la Sustentabilidad y el Ambiente) y particular, avances sobre el párrafo 1. c de la decisión 2 sobre Educación Ambiental (sesión abierta)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Orlando Sáenz, Universidad de Ciencias Aplicadas y Ambientales (U.D.C.A.) de Colombia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10:45-11:15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Intercambio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L="0" marR="12700" indent="0" algn="l" defTabSz="914400" rtl="0" eaLnBrk="1" fontAlgn="auto" latinLnBrk="0" hangingPunct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dirty="0">
                          <a:effectLst/>
                        </a:rPr>
                        <a:t> </a:t>
                      </a:r>
                      <a:r>
                        <a:rPr lang="es-PA" sz="1100" dirty="0" smtClean="0">
                          <a:effectLst/>
                        </a:rPr>
                        <a:t>Puntos focales de la Red de Formación Ambiental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rgbClr val="C00000"/>
                          </a:solidFill>
                          <a:effectLst/>
                        </a:rPr>
                        <a:t>12:30-14:00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rgbClr val="C00000"/>
                          </a:solidFill>
                          <a:effectLst/>
                        </a:rPr>
                        <a:t>Almuerzo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573905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14:00-14:30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Aportes de la Red de Formación Ambiental al  VII Congreso Iberoamericano de Educación Ambiental (sesión abierta)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Puntos focales de la Red de Formación </a:t>
                      </a:r>
                      <a:r>
                        <a:rPr lang="es-PA" sz="1000" dirty="0" err="1" smtClean="0">
                          <a:effectLst/>
                        </a:rPr>
                        <a:t>Ambientall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191301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14:30-15:00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Intercambio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  <a:tr h="382604">
                <a:tc>
                  <a:txBody>
                    <a:bodyPr/>
                    <a:lstStyle/>
                    <a:p>
                      <a:pPr marR="12700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15:00-15:30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algn="just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effectLst/>
                        </a:rPr>
                        <a:t>Conclusiones y próximos pasos</a:t>
                      </a:r>
                      <a:endParaRPr lang="en-GB" sz="11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  <a:tc>
                  <a:txBody>
                    <a:bodyPr/>
                    <a:lstStyle/>
                    <a:p>
                      <a:pPr marR="12700" algn="just" hangingPunct="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effectLst/>
                        </a:rPr>
                        <a:t>Isabel Martínez, Oficina Regional, PNUMA</a:t>
                      </a:r>
                      <a:endParaRPr lang="en-GB" sz="1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4164" marR="641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2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9468"/>
            <a:ext cx="7416824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endParaRPr lang="es-ES" sz="22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s-PA" sz="2800" b="1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GB" sz="2000" dirty="0"/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9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908720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 </a:t>
            </a:r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A" sz="1450" dirty="0">
                <a:latin typeface="+mn-lt"/>
              </a:rPr>
              <a:t>IX Reunión del Foro de Ministros de Medio Ambiente de América Latina y el Caribe (Los Cabos, México 11-14 de marzo de 2014): </a:t>
            </a:r>
            <a:r>
              <a:rPr lang="es-PA" sz="1450" dirty="0">
                <a:latin typeface="+mn-lt"/>
                <a:hlinkClick r:id="rId7"/>
              </a:rPr>
              <a:t>http://</a:t>
            </a:r>
            <a:r>
              <a:rPr lang="es-PA" sz="1450" dirty="0" smtClean="0">
                <a:latin typeface="+mn-lt"/>
                <a:hlinkClick r:id="rId7"/>
              </a:rPr>
              <a:t>www.pnuma.org/forodeministros/19-mexico/documentos.htm</a:t>
            </a:r>
            <a:endParaRPr lang="es-PA" sz="145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50" dirty="0">
                <a:latin typeface="+mn-lt"/>
              </a:rPr>
              <a:t>Decisión 2 de la XIX Reunión del Foro de Ministros de Medio Ambiente de América Latina y el Caribe (celebrada 11-14 de Marzo, Los Cabos México) sobre Educación Ambiental y, en particular el </a:t>
            </a:r>
            <a:r>
              <a:rPr lang="es-ES" sz="1450" dirty="0" smtClean="0">
                <a:latin typeface="+mn-lt"/>
              </a:rPr>
              <a:t>párrafo</a:t>
            </a:r>
          </a:p>
          <a:p>
            <a:endParaRPr lang="es-PA" sz="1450" dirty="0">
              <a:latin typeface="+mn-lt"/>
            </a:endParaRPr>
          </a:p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s-MX" sz="1450" dirty="0" smtClean="0">
                <a:latin typeface="+mn-lt"/>
              </a:rPr>
              <a:t>Informe </a:t>
            </a:r>
            <a:r>
              <a:rPr lang="es-MX" sz="1450" dirty="0">
                <a:latin typeface="+mn-lt"/>
              </a:rPr>
              <a:t>sobre los resultados de los Foros nacionales y  Latinoamericano  de Universidades y Sostenibilidad realizados en </a:t>
            </a:r>
            <a:r>
              <a:rPr lang="es-MX" sz="1450" dirty="0" smtClean="0">
                <a:latin typeface="+mn-lt"/>
              </a:rPr>
              <a:t>2013: </a:t>
            </a:r>
            <a:r>
              <a:rPr lang="es-ES" sz="1450" dirty="0" smtClean="0">
                <a:latin typeface="+mn-lt"/>
              </a:rPr>
              <a:t>http</a:t>
            </a:r>
            <a:r>
              <a:rPr lang="es-ES" sz="1450" dirty="0">
                <a:latin typeface="+mn-lt"/>
              </a:rPr>
              <a:t>://www.pnuma.org/educamb/documentos/2014/FORO_AMBIENTAL_CENTROAMERICANO_DE_UNIVERSIDADES/2014-01-20_Informe_general_sobre_FOROS.pdf</a:t>
            </a:r>
            <a:endParaRPr lang="en-GB" sz="1450" dirty="0">
              <a:latin typeface="+mn-lt"/>
            </a:endParaRPr>
          </a:p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s-ES" sz="1450" dirty="0" smtClean="0">
                <a:latin typeface="+mn-lt"/>
              </a:rPr>
              <a:t>(</a:t>
            </a:r>
            <a:r>
              <a:rPr lang="es-ES" sz="1450" dirty="0">
                <a:latin typeface="+mn-lt"/>
                <a:hlinkClick r:id="rId8"/>
              </a:rPr>
              <a:t>http://www.pnuma.org/forodeministros/19-mexico/documentos/decisiones/Educacion_Ambiental/decision_Edu_Amb.pdf</a:t>
            </a:r>
            <a:r>
              <a:rPr lang="es-ES" sz="1450" dirty="0" smtClean="0">
                <a:latin typeface="+mn-lt"/>
              </a:rPr>
              <a:t>)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r>
              <a:rPr lang="es-MX" sz="1450" dirty="0">
                <a:latin typeface="+mn-lt"/>
              </a:rPr>
              <a:t>Primer Foro Ambiental Centroamericano de Universidades: Construyendo redes: </a:t>
            </a:r>
            <a:r>
              <a:rPr lang="en-GB" sz="1450" dirty="0">
                <a:latin typeface="+mn-lt"/>
                <a:hlinkClick r:id="rId9"/>
              </a:rPr>
              <a:t>http://www.pnuma.org/educamb/alianza_mundial.php</a:t>
            </a:r>
            <a:endParaRPr lang="en-GB" sz="1450" dirty="0">
              <a:latin typeface="+mn-lt"/>
            </a:endParaRPr>
          </a:p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n-GB" sz="1450" dirty="0" smtClean="0">
                <a:latin typeface="+mn-lt"/>
              </a:rPr>
              <a:t>GUPES/PNUMA</a:t>
            </a:r>
            <a:r>
              <a:rPr lang="en-GB" sz="1450" dirty="0">
                <a:latin typeface="+mn-lt"/>
              </a:rPr>
              <a:t>: http://www.unep.org/training/programmes/gupes.asp</a:t>
            </a:r>
          </a:p>
          <a:p>
            <a:pPr marL="171450" lvl="0" indent="-171450" algn="r">
              <a:buFont typeface="Arial" panose="020B0604020202020204" pitchFamily="34" charset="0"/>
              <a:buChar char="•"/>
            </a:pPr>
            <a:r>
              <a:rPr lang="en-GB" sz="1450" dirty="0">
                <a:latin typeface="+mn-lt"/>
              </a:rPr>
              <a:t>ARIUSA: </a:t>
            </a:r>
            <a:r>
              <a:rPr lang="en-GB" sz="1450" dirty="0">
                <a:latin typeface="+mn-lt"/>
                <a:hlinkClick r:id="rId10"/>
              </a:rPr>
              <a:t>http://</a:t>
            </a:r>
            <a:r>
              <a:rPr lang="en-GB" sz="1450" dirty="0" smtClean="0">
                <a:latin typeface="+mn-lt"/>
                <a:hlinkClick r:id="rId10"/>
              </a:rPr>
              <a:t>ariusa.net/es/eventos</a:t>
            </a:r>
            <a:endParaRPr lang="en-GB" sz="1450" dirty="0" smtClean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450" dirty="0" smtClean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450" dirty="0" smtClean="0">
                <a:latin typeface="+mn-lt"/>
              </a:rPr>
              <a:t>Red de Formación Ambiental para América Latina y el Caribe: </a:t>
            </a:r>
            <a:r>
              <a:rPr lang="en-GB" sz="1450" dirty="0" smtClean="0">
                <a:latin typeface="+mn-lt"/>
              </a:rPr>
              <a:t>http://www.pnuma.org/educamb/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A" sz="1450" dirty="0" smtClean="0">
                <a:latin typeface="+mn-lt"/>
              </a:rPr>
              <a:t>El </a:t>
            </a:r>
            <a:r>
              <a:rPr lang="es-PA" sz="1450" dirty="0">
                <a:latin typeface="+mn-lt"/>
              </a:rPr>
              <a:t>Decenio de las Naciones Unidas de la Educación para el Desarrollo Sostenible (2005-2014): http://www.unesco.org/new/es/education/themes/leading-the-international-agenda/education-for-sustainable-development/about-us/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PA" sz="1450" dirty="0" smtClean="0">
                <a:latin typeface="+mn-lt"/>
              </a:rPr>
              <a:t>Programa </a:t>
            </a:r>
            <a:r>
              <a:rPr lang="es-PA" sz="1450" dirty="0" err="1">
                <a:latin typeface="+mn-lt"/>
              </a:rPr>
              <a:t>Tunza</a:t>
            </a:r>
            <a:r>
              <a:rPr lang="es-PA" sz="1450" dirty="0">
                <a:latin typeface="+mn-lt"/>
              </a:rPr>
              <a:t> del PNUMA: http://www.pnuma.org/tunza/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+mn-lt"/>
              </a:rPr>
              <a:t>Documentos y </a:t>
            </a:r>
            <a:r>
              <a:rPr lang="es-MX" sz="2800" b="1" dirty="0" err="1">
                <a:latin typeface="+mn-lt"/>
              </a:rPr>
              <a:t>websites</a:t>
            </a:r>
            <a:r>
              <a:rPr lang="es-MX" sz="2800" b="1" dirty="0">
                <a:latin typeface="+mn-lt"/>
              </a:rPr>
              <a:t> de </a:t>
            </a:r>
            <a:r>
              <a:rPr lang="es-MX" sz="2800" b="1" dirty="0" smtClean="0">
                <a:latin typeface="+mn-lt"/>
              </a:rPr>
              <a:t>referencia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29468"/>
            <a:ext cx="7416824" cy="24622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528638" indent="-528638">
              <a:defRPr>
                <a:uFillTx/>
              </a:defRPr>
            </a:pPr>
            <a:endParaRPr lang="es-ES" sz="2200" b="1" dirty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s-PA" sz="2800" b="1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en-GB" sz="2000" dirty="0"/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528638" indent="-528638">
              <a:buFont typeface="+mj-lt"/>
              <a:buAutoNum type="arabicParenR"/>
              <a:defRPr>
                <a:uFillTx/>
              </a:defRPr>
            </a:pPr>
            <a:endParaRPr lang="es-MX" sz="2800" b="1" dirty="0" smtClean="0"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>
                <a:uFillTx/>
              </a:defRPr>
            </a:pPr>
            <a:endParaRPr lang="en-US" sz="2800" i="1" dirty="0">
              <a:solidFill>
                <a:srgbClr val="243F6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6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3079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20688"/>
            <a:ext cx="839504" cy="908719"/>
          </a:xfrm>
          <a:prstGeom prst="rect">
            <a:avLst/>
          </a:prstGeom>
          <a:noFill/>
        </p:spPr>
      </p:pic>
      <p:pic>
        <p:nvPicPr>
          <p:cNvPr id="9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243786"/>
            <a:ext cx="69127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/>
              <a:t> 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GREENING UNIVERSITIES TOOLKIT TRANSFORMING UNIVERSITIES INTO GREEN AND SUSTAINABLE CAMPUSES (</a:t>
            </a:r>
            <a:r>
              <a:rPr lang="en-GB" sz="1400" u="sng" dirty="0">
                <a:hlinkClick r:id="rId7"/>
              </a:rPr>
              <a:t>http://www.unep.org/training/docs/Greening_University_Toolkit.pdf</a:t>
            </a:r>
            <a:r>
              <a:rPr lang="en-GB" sz="1400" dirty="0"/>
              <a:t>) (PNUMA, 2013</a:t>
            </a:r>
            <a:r>
              <a:rPr lang="en-GB" sz="1400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Forests in a Changing Climate: A Sourcebook for Integrating REDD+ into Academic Programmes (United Nations Environment Programme, </a:t>
            </a:r>
            <a:r>
              <a:rPr lang="en-GB" sz="1400" dirty="0" smtClean="0"/>
              <a:t>2014) </a:t>
            </a:r>
            <a:r>
              <a:rPr lang="en-GB" sz="1400" u="sng" dirty="0" smtClean="0">
                <a:hlinkClick r:id="rId8"/>
              </a:rPr>
              <a:t>http</a:t>
            </a:r>
            <a:r>
              <a:rPr lang="en-GB" sz="1400" u="sng" dirty="0">
                <a:hlinkClick r:id="rId8"/>
              </a:rPr>
              <a:t>://</a:t>
            </a:r>
            <a:r>
              <a:rPr lang="en-GB" sz="1400" u="sng" dirty="0" smtClean="0">
                <a:hlinkClick r:id="rId8"/>
              </a:rPr>
              <a:t>www.pnuma.org/educamb/publicaciones/Forest_in_a_Changing_Climate.pdf</a:t>
            </a:r>
            <a:endParaRPr lang="en-GB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27514" y="589908"/>
            <a:ext cx="74168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+mn-lt"/>
              </a:rPr>
              <a:t>Publicaciones de interés del PNUMA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20431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1087"/>
            <a:ext cx="2038301" cy="25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3074" name="Picture 2" descr="C:\Users\imartinez\Documents\0 As of 2014\ETN\Carta reunion de la Red de Formacion\Programa Reunion Bogota\PENDON RED PUNTOS FOC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" y="160338"/>
            <a:ext cx="4257940" cy="67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martinez\AppData\Local\Microsoft\Windows\Temporary Internet Files\Content.Outlook\U1HAOMOP\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662967" cy="31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523509" y="231031"/>
            <a:ext cx="4584995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 smtClean="0">
                <a:solidFill>
                  <a:prstClr val="white"/>
                </a:solidFill>
              </a:rPr>
              <a:t>Recomendaciones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sobre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Educación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Ambiental</a:t>
            </a:r>
            <a:r>
              <a:rPr lang="en-GB" sz="2400" b="1" dirty="0" smtClean="0">
                <a:solidFill>
                  <a:prstClr val="white"/>
                </a:solidFill>
              </a:rPr>
              <a:t> para el </a:t>
            </a:r>
            <a:r>
              <a:rPr lang="en-GB" sz="2400" b="1" dirty="0" err="1" smtClean="0">
                <a:solidFill>
                  <a:prstClr val="white"/>
                </a:solidFill>
              </a:rPr>
              <a:t>Desarrollo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Sostenible</a:t>
            </a:r>
            <a:endParaRPr lang="en-GB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8137" y="1098024"/>
            <a:ext cx="8458818" cy="5355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dirty="0" err="1" smtClean="0">
                <a:solidFill>
                  <a:prstClr val="white"/>
                </a:solidFill>
              </a:rPr>
              <a:t>Desarrrollo</a:t>
            </a:r>
            <a:r>
              <a:rPr lang="en-GB" dirty="0" smtClean="0">
                <a:solidFill>
                  <a:prstClr val="white"/>
                </a:solidFill>
              </a:rPr>
              <a:t> del </a:t>
            </a:r>
            <a:r>
              <a:rPr lang="en-GB" b="1" u="sng" dirty="0" smtClean="0">
                <a:solidFill>
                  <a:prstClr val="white"/>
                </a:solidFill>
              </a:rPr>
              <a:t>plan de </a:t>
            </a:r>
            <a:r>
              <a:rPr lang="en-GB" b="1" u="sng" dirty="0" err="1" smtClean="0">
                <a:solidFill>
                  <a:prstClr val="white"/>
                </a:solidFill>
              </a:rPr>
              <a:t>trabajo</a:t>
            </a:r>
            <a:r>
              <a:rPr lang="en-GB" b="1" u="sng" dirty="0" smtClean="0">
                <a:solidFill>
                  <a:prstClr val="white"/>
                </a:solidFill>
              </a:rPr>
              <a:t> </a:t>
            </a:r>
            <a:r>
              <a:rPr lang="en-GB" dirty="0" smtClean="0">
                <a:solidFill>
                  <a:prstClr val="white"/>
                </a:solidFill>
              </a:rPr>
              <a:t>de la Red de </a:t>
            </a:r>
            <a:r>
              <a:rPr lang="en-GB" dirty="0" err="1" smtClean="0">
                <a:solidFill>
                  <a:prstClr val="white"/>
                </a:solidFill>
              </a:rPr>
              <a:t>Formación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Ambiental</a:t>
            </a:r>
            <a:r>
              <a:rPr lang="en-GB" dirty="0" smtClean="0">
                <a:solidFill>
                  <a:prstClr val="white"/>
                </a:solidFill>
              </a:rPr>
              <a:t> … </a:t>
            </a:r>
            <a:r>
              <a:rPr lang="es-PA" b="1" dirty="0" smtClean="0">
                <a:solidFill>
                  <a:prstClr val="white"/>
                </a:solidFill>
              </a:rPr>
              <a:t> </a:t>
            </a:r>
            <a:r>
              <a:rPr lang="es-PA" b="1" dirty="0">
                <a:solidFill>
                  <a:prstClr val="white"/>
                </a:solidFill>
              </a:rPr>
              <a:t>finalizado,  a más tardar, en el plazo de 6 meses e incluirá los siguientes lineamientos y acciones</a:t>
            </a:r>
            <a:r>
              <a:rPr lang="es-PA" b="1" dirty="0" smtClean="0">
                <a:solidFill>
                  <a:prstClr val="white"/>
                </a:solidFill>
              </a:rPr>
              <a:t>:</a:t>
            </a:r>
            <a:endParaRPr lang="en-GB" b="1" dirty="0" smtClean="0">
              <a:solidFill>
                <a:prstClr val="white"/>
              </a:solidFill>
            </a:endParaRPr>
          </a:p>
          <a:p>
            <a:pPr marL="7239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en-GB" dirty="0" err="1">
                <a:solidFill>
                  <a:prstClr val="white"/>
                </a:solidFill>
              </a:rPr>
              <a:t>p</a:t>
            </a:r>
            <a:r>
              <a:rPr lang="en-GB" dirty="0" err="1" smtClean="0">
                <a:solidFill>
                  <a:prstClr val="white"/>
                </a:solidFill>
              </a:rPr>
              <a:t>romover</a:t>
            </a:r>
            <a:r>
              <a:rPr lang="en-GB" dirty="0" smtClean="0">
                <a:solidFill>
                  <a:prstClr val="white"/>
                </a:solidFill>
              </a:rPr>
              <a:t> la </a:t>
            </a:r>
            <a:r>
              <a:rPr lang="en-GB" dirty="0" err="1" smtClean="0">
                <a:solidFill>
                  <a:prstClr val="white"/>
                </a:solidFill>
              </a:rPr>
              <a:t>educación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ambiental</a:t>
            </a:r>
            <a:r>
              <a:rPr lang="en-GB" dirty="0" smtClean="0">
                <a:solidFill>
                  <a:prstClr val="white"/>
                </a:solidFill>
              </a:rPr>
              <a:t> a </a:t>
            </a:r>
            <a:r>
              <a:rPr lang="en-GB" b="1" dirty="0" err="1" smtClean="0">
                <a:solidFill>
                  <a:prstClr val="white"/>
                </a:solidFill>
              </a:rPr>
              <a:t>través</a:t>
            </a:r>
            <a:r>
              <a:rPr lang="en-GB" b="1" dirty="0" smtClean="0">
                <a:solidFill>
                  <a:prstClr val="white"/>
                </a:solidFill>
              </a:rPr>
              <a:t> de </a:t>
            </a:r>
            <a:r>
              <a:rPr lang="en-GB" b="1" dirty="0" err="1" smtClean="0">
                <a:solidFill>
                  <a:prstClr val="white"/>
                </a:solidFill>
              </a:rPr>
              <a:t>tecnologías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innovadoras</a:t>
            </a:r>
            <a:endParaRPr lang="en-GB" b="1" dirty="0" smtClean="0">
              <a:solidFill>
                <a:prstClr val="white"/>
              </a:solidFill>
            </a:endParaRPr>
          </a:p>
          <a:p>
            <a:pPr marL="7239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es-PA" b="1" dirty="0">
                <a:solidFill>
                  <a:prstClr val="white"/>
                </a:solidFill>
              </a:rPr>
              <a:t>continuar participando y asistiendo técnica y financieramente, los Congresos de Educación </a:t>
            </a:r>
            <a:r>
              <a:rPr lang="es-PA" b="1" dirty="0" smtClean="0">
                <a:solidFill>
                  <a:prstClr val="white"/>
                </a:solidFill>
              </a:rPr>
              <a:t>Ambiental </a:t>
            </a:r>
            <a:r>
              <a:rPr lang="en-GB" b="1" dirty="0" smtClean="0">
                <a:solidFill>
                  <a:prstClr val="white"/>
                </a:solidFill>
              </a:rPr>
              <a:t>…</a:t>
            </a:r>
            <a:endParaRPr lang="en-GB" dirty="0" smtClean="0">
              <a:solidFill>
                <a:prstClr val="white"/>
              </a:solidFill>
            </a:endParaRPr>
          </a:p>
          <a:p>
            <a:pPr marL="7239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</a:pPr>
            <a:r>
              <a:rPr lang="es-PA" dirty="0">
                <a:solidFill>
                  <a:prstClr val="white"/>
                </a:solidFill>
              </a:rPr>
              <a:t>seguir promoviendo entre las universidades de la región su participación activa GUPES </a:t>
            </a:r>
            <a:r>
              <a:rPr lang="es-PA" dirty="0" smtClean="0">
                <a:solidFill>
                  <a:prstClr val="white"/>
                </a:solidFill>
              </a:rPr>
              <a:t>….., </a:t>
            </a:r>
            <a:r>
              <a:rPr lang="es-PA" dirty="0">
                <a:solidFill>
                  <a:prstClr val="white"/>
                </a:solidFill>
              </a:rPr>
              <a:t>desarrollar un diagnóstico por país sobre la </a:t>
            </a:r>
            <a:r>
              <a:rPr lang="es-PA" b="1" dirty="0">
                <a:solidFill>
                  <a:prstClr val="white"/>
                </a:solidFill>
              </a:rPr>
              <a:t>inclusión de consideraciones ambientales en las universidades </a:t>
            </a:r>
            <a:r>
              <a:rPr lang="en-GB" b="1" dirty="0" smtClean="0">
                <a:solidFill>
                  <a:prstClr val="white"/>
                </a:solidFill>
              </a:rPr>
              <a:t>…</a:t>
            </a:r>
            <a:endParaRPr lang="en-GB" b="1" dirty="0">
              <a:solidFill>
                <a:prstClr val="white"/>
              </a:solidFill>
            </a:endParaRPr>
          </a:p>
          <a:p>
            <a:pPr marL="727075" indent="-461963" fontAlgn="auto">
              <a:spcBef>
                <a:spcPts val="0"/>
              </a:spcBef>
              <a:spcAft>
                <a:spcPts val="0"/>
              </a:spcAft>
              <a:buFontTx/>
              <a:buAutoNum type="alphaLcPeriod" startAt="3"/>
            </a:pPr>
            <a:r>
              <a:rPr lang="es-PA" dirty="0">
                <a:solidFill>
                  <a:prstClr val="white"/>
                </a:solidFill>
              </a:rPr>
              <a:t>promover el desarrollo de </a:t>
            </a:r>
            <a:r>
              <a:rPr lang="es-PA" b="1" dirty="0">
                <a:solidFill>
                  <a:prstClr val="white"/>
                </a:solidFill>
              </a:rPr>
              <a:t>acciones de formación a jueces y </a:t>
            </a:r>
            <a:r>
              <a:rPr lang="es-PA" b="1" dirty="0" smtClean="0">
                <a:solidFill>
                  <a:prstClr val="white"/>
                </a:solidFill>
              </a:rPr>
              <a:t>fiscales</a:t>
            </a:r>
          </a:p>
          <a:p>
            <a:pPr marL="265112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</a:rPr>
              <a:t> 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</a:rPr>
              <a:t>2. </a:t>
            </a:r>
            <a:r>
              <a:rPr lang="en-GB" dirty="0" err="1" smtClean="0">
                <a:solidFill>
                  <a:prstClr val="white"/>
                </a:solidFill>
              </a:rPr>
              <a:t>Promover</a:t>
            </a:r>
            <a:r>
              <a:rPr lang="en-GB" dirty="0" smtClean="0">
                <a:solidFill>
                  <a:prstClr val="white"/>
                </a:solidFill>
              </a:rPr>
              <a:t> y </a:t>
            </a:r>
            <a:r>
              <a:rPr lang="en-GB" dirty="0" err="1" smtClean="0">
                <a:solidFill>
                  <a:prstClr val="white"/>
                </a:solidFill>
              </a:rPr>
              <a:t>fortalecer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las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organizaciones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ded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jóvenes</a:t>
            </a:r>
            <a:r>
              <a:rPr lang="en-GB" dirty="0" smtClean="0">
                <a:solidFill>
                  <a:prstClr val="white"/>
                </a:solidFill>
              </a:rPr>
              <a:t> y </a:t>
            </a:r>
            <a:r>
              <a:rPr lang="en-GB" dirty="0" err="1" smtClean="0">
                <a:solidFill>
                  <a:prstClr val="white"/>
                </a:solidFill>
              </a:rPr>
              <a:t>niños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dedicados</a:t>
            </a:r>
            <a:r>
              <a:rPr lang="en-GB" dirty="0" smtClean="0">
                <a:solidFill>
                  <a:prstClr val="white"/>
                </a:solidFill>
              </a:rPr>
              <a:t> al </a:t>
            </a:r>
            <a:r>
              <a:rPr lang="en-GB" dirty="0" err="1" smtClean="0">
                <a:solidFill>
                  <a:prstClr val="white"/>
                </a:solidFill>
              </a:rPr>
              <a:t>ambiente</a:t>
            </a:r>
            <a:r>
              <a:rPr lang="en-GB" dirty="0" smtClean="0">
                <a:solidFill>
                  <a:prstClr val="white"/>
                </a:solidFill>
              </a:rPr>
              <a:t> … 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white"/>
              </a:solidFill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</a:rPr>
              <a:t>3. </a:t>
            </a:r>
            <a:r>
              <a:rPr lang="en-GB" dirty="0" err="1" smtClean="0">
                <a:solidFill>
                  <a:prstClr val="white"/>
                </a:solidFill>
              </a:rPr>
              <a:t>Facilitar</a:t>
            </a:r>
            <a:r>
              <a:rPr lang="en-GB" dirty="0" smtClean="0">
                <a:solidFill>
                  <a:prstClr val="white"/>
                </a:solidFill>
              </a:rPr>
              <a:t> el </a:t>
            </a:r>
            <a:r>
              <a:rPr lang="en-GB" b="1" dirty="0" err="1" smtClean="0">
                <a:solidFill>
                  <a:prstClr val="white"/>
                </a:solidFill>
              </a:rPr>
              <a:t>intercambio</a:t>
            </a:r>
            <a:r>
              <a:rPr lang="en-GB" b="1" dirty="0" smtClean="0">
                <a:solidFill>
                  <a:prstClr val="white"/>
                </a:solidFill>
              </a:rPr>
              <a:t> de </a:t>
            </a:r>
            <a:r>
              <a:rPr lang="en-GB" b="1" dirty="0" err="1" smtClean="0">
                <a:solidFill>
                  <a:prstClr val="white"/>
                </a:solidFill>
              </a:rPr>
              <a:t>experiencias</a:t>
            </a:r>
            <a:r>
              <a:rPr lang="en-GB" b="1" dirty="0" smtClean="0">
                <a:solidFill>
                  <a:prstClr val="white"/>
                </a:solidFill>
              </a:rPr>
              <a:t> y la </a:t>
            </a:r>
            <a:r>
              <a:rPr lang="en-GB" b="1" dirty="0" err="1" smtClean="0">
                <a:solidFill>
                  <a:prstClr val="white"/>
                </a:solidFill>
              </a:rPr>
              <a:t>cooperación</a:t>
            </a:r>
            <a:r>
              <a:rPr lang="en-GB" b="1" dirty="0">
                <a:solidFill>
                  <a:prstClr val="white"/>
                </a:solidFill>
              </a:rPr>
              <a:t> </a:t>
            </a:r>
            <a:r>
              <a:rPr lang="en-GB" b="1" dirty="0" smtClean="0">
                <a:solidFill>
                  <a:prstClr val="white"/>
                </a:solidFill>
              </a:rPr>
              <a:t>Sur-Sur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prstClr val="white"/>
              </a:solidFill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</a:rPr>
              <a:t>4. </a:t>
            </a:r>
            <a:r>
              <a:rPr lang="en-GB" dirty="0" err="1" smtClean="0">
                <a:solidFill>
                  <a:prstClr val="white"/>
                </a:solidFill>
              </a:rPr>
              <a:t>Ratificar</a:t>
            </a:r>
            <a:r>
              <a:rPr lang="en-GB" dirty="0" smtClean="0">
                <a:solidFill>
                  <a:prstClr val="white"/>
                </a:solidFill>
              </a:rPr>
              <a:t> la </a:t>
            </a:r>
            <a:r>
              <a:rPr lang="en-GB" dirty="0" err="1" smtClean="0">
                <a:solidFill>
                  <a:prstClr val="white"/>
                </a:solidFill>
              </a:rPr>
              <a:t>importancia</a:t>
            </a:r>
            <a:r>
              <a:rPr lang="en-GB" dirty="0" smtClean="0">
                <a:solidFill>
                  <a:prstClr val="white"/>
                </a:solidFill>
              </a:rPr>
              <a:t> de </a:t>
            </a:r>
            <a:r>
              <a:rPr lang="en-GB" dirty="0" err="1" smtClean="0">
                <a:solidFill>
                  <a:prstClr val="white"/>
                </a:solidFill>
              </a:rPr>
              <a:t>realizar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b="1" dirty="0" smtClean="0">
                <a:solidFill>
                  <a:prstClr val="white"/>
                </a:solidFill>
              </a:rPr>
              <a:t>el </a:t>
            </a:r>
            <a:r>
              <a:rPr lang="en-GB" b="1" dirty="0" err="1" smtClean="0">
                <a:solidFill>
                  <a:prstClr val="white"/>
                </a:solidFill>
              </a:rPr>
              <a:t>pago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voluntario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anual</a:t>
            </a:r>
            <a:r>
              <a:rPr lang="en-GB" b="1" dirty="0" smtClean="0">
                <a:solidFill>
                  <a:prstClr val="white"/>
                </a:solidFill>
              </a:rPr>
              <a:t> al </a:t>
            </a:r>
            <a:r>
              <a:rPr lang="en-GB" dirty="0" err="1" smtClean="0">
                <a:solidFill>
                  <a:prstClr val="white"/>
                </a:solidFill>
              </a:rPr>
              <a:t>fondo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fiduciario</a:t>
            </a:r>
            <a:r>
              <a:rPr lang="en-GB" dirty="0" smtClean="0">
                <a:solidFill>
                  <a:prstClr val="white"/>
                </a:solidFill>
              </a:rPr>
              <a:t> de la Red de </a:t>
            </a:r>
            <a:r>
              <a:rPr lang="en-GB" dirty="0" err="1" smtClean="0">
                <a:solidFill>
                  <a:prstClr val="white"/>
                </a:solidFill>
              </a:rPr>
              <a:t>Formación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Ambiental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b="1" dirty="0" smtClean="0">
                <a:solidFill>
                  <a:prstClr val="white"/>
                </a:solidFill>
              </a:rPr>
              <a:t>…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endParaRPr lang="en-GB" b="1" dirty="0" smtClean="0">
              <a:solidFill>
                <a:prstClr val="white"/>
              </a:solidFill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white"/>
                </a:solidFill>
              </a:rPr>
              <a:t>5. </a:t>
            </a:r>
            <a:r>
              <a:rPr lang="en-GB" dirty="0" err="1" smtClean="0">
                <a:solidFill>
                  <a:prstClr val="white"/>
                </a:solidFill>
              </a:rPr>
              <a:t>Encomendar</a:t>
            </a:r>
            <a:r>
              <a:rPr lang="en-GB" dirty="0" smtClean="0">
                <a:solidFill>
                  <a:prstClr val="white"/>
                </a:solidFill>
              </a:rPr>
              <a:t> a los </a:t>
            </a:r>
            <a:r>
              <a:rPr lang="en-GB" dirty="0" err="1" smtClean="0">
                <a:solidFill>
                  <a:prstClr val="white"/>
                </a:solidFill>
              </a:rPr>
              <a:t>puntos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 err="1" smtClean="0">
                <a:solidFill>
                  <a:prstClr val="white"/>
                </a:solidFill>
              </a:rPr>
              <a:t>focales</a:t>
            </a:r>
            <a:r>
              <a:rPr lang="en-GB" dirty="0" smtClean="0">
                <a:solidFill>
                  <a:prstClr val="white"/>
                </a:solidFill>
              </a:rPr>
              <a:t>… </a:t>
            </a:r>
            <a:r>
              <a:rPr lang="es-PA" dirty="0">
                <a:solidFill>
                  <a:prstClr val="white"/>
                </a:solidFill>
              </a:rPr>
              <a:t>que preparen </a:t>
            </a:r>
            <a:r>
              <a:rPr lang="es-PA" b="1" dirty="0">
                <a:solidFill>
                  <a:prstClr val="white"/>
                </a:solidFill>
              </a:rPr>
              <a:t>una propuesta de estrategia de identificación y movilización de recursos y potenciales alianzas 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496" y="231031"/>
            <a:ext cx="796937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white"/>
                </a:solidFill>
              </a:rPr>
              <a:t>Dec 2: </a:t>
            </a:r>
            <a:r>
              <a:rPr lang="en-GB" sz="2400" b="1" dirty="0" err="1" smtClean="0">
                <a:solidFill>
                  <a:prstClr val="white"/>
                </a:solidFill>
              </a:rPr>
              <a:t>Educación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Ambiental</a:t>
            </a:r>
            <a:r>
              <a:rPr lang="en-GB" sz="2400" b="1" dirty="0" smtClean="0">
                <a:solidFill>
                  <a:prstClr val="white"/>
                </a:solidFill>
              </a:rPr>
              <a:t> para el </a:t>
            </a:r>
            <a:r>
              <a:rPr lang="en-GB" sz="2400" b="1" dirty="0" err="1" smtClean="0">
                <a:solidFill>
                  <a:prstClr val="white"/>
                </a:solidFill>
              </a:rPr>
              <a:t>Desarrollo</a:t>
            </a:r>
            <a:r>
              <a:rPr lang="en-GB" sz="2400" b="1" dirty="0" smtClean="0">
                <a:solidFill>
                  <a:prstClr val="white"/>
                </a:solidFill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</a:rPr>
              <a:t>Sostenible</a:t>
            </a:r>
            <a:endParaRPr lang="en-GB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2" descr="C:\Users\mmurillo\Desktop\ima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9461"/>
            <a:ext cx="1425526" cy="7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20605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1" name="Picture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7663" y="457200"/>
            <a:ext cx="808037" cy="939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064500" y="0"/>
            <a:ext cx="1079500" cy="6858000"/>
          </a:xfrm>
          <a:prstGeom prst="rect">
            <a:avLst/>
          </a:prstGeom>
          <a:gradFill rotWithShape="0">
            <a:gsLst>
              <a:gs pos="0">
                <a:srgbClr val="0E3C5A"/>
              </a:gs>
              <a:gs pos="100000">
                <a:srgbClr val="1F81C3"/>
              </a:gs>
            </a:gsLst>
            <a:lin ang="2700000" scaled="1"/>
          </a:gradFill>
          <a:ln w="9525">
            <a:noFill/>
            <a:miter lim="800000"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PA" sz="2000">
              <a:uFillTx/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9138" y="2276475"/>
            <a:ext cx="625475" cy="41878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5575" y="3231554"/>
            <a:ext cx="7944817" cy="17851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indent="-528638" algn="ctr" eaLnBrk="0" hangingPunct="0">
              <a:defRPr>
                <a:uFillTx/>
              </a:defRPr>
            </a:pPr>
            <a:endParaRPr lang="es-ES" sz="3600" b="1" dirty="0" smtClean="0">
              <a:solidFill>
                <a:srgbClr val="0070C0"/>
              </a:solidFill>
              <a:uFillTx/>
              <a:latin typeface="+mn-lt"/>
              <a:cs typeface="Times New Roman" pitchFamily="18" charset="0"/>
            </a:endParaRPr>
          </a:p>
          <a:p>
            <a:pPr algn="ctr" eaLnBrk="0" hangingPunct="0">
              <a:defRPr>
                <a:uFillTx/>
              </a:defRPr>
            </a:pPr>
            <a:endParaRPr lang="es-MX" sz="2000" b="1" dirty="0">
              <a:solidFill>
                <a:srgbClr val="003399"/>
              </a:solidFill>
              <a:uFillTx/>
            </a:endParaRPr>
          </a:p>
          <a:p>
            <a:pPr algn="ctr" eaLnBrk="0" hangingPunct="0">
              <a:defRPr>
                <a:uFillTx/>
              </a:defRPr>
            </a:pPr>
            <a:endParaRPr lang="es-ES" dirty="0">
              <a:uFillTx/>
            </a:endParaRPr>
          </a:p>
        </p:txBody>
      </p:sp>
      <p:sp>
        <p:nvSpPr>
          <p:cNvPr id="45058" name="AutoShape 2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0" name="AutoShape 4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2" name="AutoShape 6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4" name="AutoShape 8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sp>
        <p:nvSpPr>
          <p:cNvPr id="45066" name="AutoShape 10" descr="data:image/jpeg;base64,/9j/4AAQSkZJRgABAQAAAQABAAD/2wCEAAkGBhQSDxAUExASFRQWFBgXFRQWEBAVFhYXFRcYGBMcFBcYHCcfGholHRYVHy8gIycpLzgtGB8xNzAqOiYsLCkBCQoKDgwOGA8PGCklHyEsKik1LCksLSkvLCksNSopLDUtKSwpLC0qLDEsLSwsKSkpLCwsNCwsKSwpLCkpLCwsKf/AABEIAMIBBAMBIgACEQEDEQH/xAAbAAEAAgMBAQAAAAAAAAAAAAAABQYBBAcDAv/EAEwQAAIBAwIEAgYFBggNBQAAAAECAwAEEQUSBhMhMUFRBxQiMmFxI1KBkaEVM0JicrEXJENzgpKywxY0NVNUY3SUorPB0dIlRVWj0//EABkBAQEBAQEBAAAAAAAAAAAAAAABAwIEBf/EACcRAQACAgICAgEDBQAAAAAAAAABAgMRITESQQRRobHB8BMiMmFx/9oADAMBAAIRAxEAPwDuBNM0NYoM5pmsUojOaZrFKDOaZrFKDOaZrFKDOahOMOJhY2rS7N8jMI4YuuZJXOEUfiT8AamWYAEk4A7k9h86o2hKdT1A3zD+KWxaOyUjpI/aWfHl02r8s9CKKmZtR1FAmLG2l9hd+29aNt+0cwKrREYByB7R7Zrz/wALbhPzukXo+MTWs4+zbJk/dVlpQVr+EO2X86t1D586wvEA+bbCB99e9tx9p8nRb+1z5NMiH7nINT1eFzYxyDEkaOPJkVh+IoMW2pxSDMc0T/sSI37jWzmoK44GsH97T7QnzFvED94ANay+jmwBytuUP+ruLqP+xIKCzZpmub8S6csNxbW1lJdG7lYMFbUL54oolPtyTLzclemAuep+49GHag+s0zWKUR9UpSilKUoFKUoFKUoFKUoFKUoMGsVk1iiFKUoFKUoFKUoFKVV+LOJJFdLOzAa9mGQT1W3j7NNL5AeA8T59iGhxTePf3B023YhAAb+df5OM9oVP+cfx8h9uLjZWaRRpHGoVEUKqjsFAwAKj+GeHI7K3ESEsSS0kre/LI3vu58ST+GBUtQKUpQKUpQKieKOI0srZ5nBY9FjjHvSyN7iIPMn8MnwqSuLhY0Z3YKqqWZicAADJJPkBVJ4dt21K7GoTKRbxZWwiYd/Brhx9Zsez5D5AkJPgrhx4Vlubohr25IeY+Ea/oRJ5KowPn54FWelKBSlKD6pWM0zRWaVjNM0GaVjNM0GaVjNM0GaVjNM0GaVjNKAaxWTWKIUpSgUpSgUpVd4o4qMDJb26Ca9lH0UOeijxkmP6MY/HsPMA4q4pMBSC3QTXs35mLPRR4yTH9GNfxxgeJGlb2cekWN1dTOZpyOZcTHo00nZEX6qZIVR2GakOFuFRah5JHM13N1nuGHVj4Kg/RjXsFHl90X6VyfUYVyQr3lsr48UaT2g3w7UV7aToV3cKJry8mjZwGFtbvyo4h3Clsb2br16jy64zVjsNP5QwJJX7fnJGkPT4nrW1SiFKUoFKVTuLNdkmmGnWT4ncZnmHUWsJ6Mxx/KHOFHfrnp0NBFcVNNrEk9naSBLeAHnzEZSWcdY4B5qDgsf+w3T/AKP+JfW7TDxiKeBuTPEAFCOnT2V8FIHQeGCPCpjQ9EitLeOCFdqIMDzJ/SZj4sT1Jqnxr6pxMQOkd/b7seHOgzn7dqk/06Kv9KUohSlKBSlKBSlKBSlKBSlKBSlKBSlKDJrFZNYoFKUoFKUoFV/VeHJTMZrSeK2lYDmk2cUvOx0XmNkPgAADBqwUoKsJ9Wj96HT7gDxSa4t2P2MrqD9tVr0jardy6ZOsulyxbCkglFzayohjdWy21g2MA9l8a6dUVxVZiWwvIzn27eUdO/VDjH20VFw8fAhSdP1IAgHIsXcdevQxlsisJ6TLMu6H1oOmN6GwvNy7hldyiPIz8a3uB7nmaXYPnObaLJ+IQA/iDVc5vqnEzlziO/tlCMegMsOFC589o+9x50EyfSNZeLzj52N8P7qsxekayYZEkuPP1O86/L6OrNSgperekJXCwWCvLdy9I1eCeNEH6UkhkQewvwz1wKl+EeE47GAqDvlc755yPblkOSxJ8sk4Hh8ySfa54stlYosnOkH8lArTv/SEedvzbA+Na5F5c+VlEfHMctyR8O8UXz+kPyoNvV+IYrcqp3PM/wCbgjG+V/iq+C+bMQo8SKg7vg6S/ZJb2RoSgPJhtpdrRb8bjJNjLudq9AAox+l3qw6ToUNsG5ae0/WSRmZ5ZD5ySMSzfaenhipCgpfI1KxUkP8AlGEZO1gI7sDAwFb3JMYPfB6+ParHo2tR3UW+Nuxw6no0b4BZJF7qwz1BqRqD1fQjzPWbbatyBg5JEc6j9CbHwyFfBKk+IypCapWvp96JY1faVJ6Mre8jA4dW8Mggjp06dOlbFEKUpQKUpQKUpQKUpQKUpQKUpQZNYrJrFApSlApSlApSlArDLkEHseh+2s0oKp6LzjSoExgxPNCeuesUzqfvxUZPpv5YvXZyy2dozxxMjBWkuhgSSIcZAjxgfrDPhXlpOpyQ6JfXEYLSSXN0YcfWluWiiI6fWINW3R7aOwsbeJ3RBGioWLABnx7RBPdmbcfMk0VS7z0eajE2631WadRnEM9zeR5HgOZFJnP3CpLhe1tLsyJPayLdQ4E1vczz3O3PusnNZlZD4ED/AKZsl3rxVA0dpczgkj2ERCMeOJmQkHwIz+7MPpenXNxqEd7PbparHA8SRiRZJpOYwP0zKNoUbchQT1JoLTbWiRqFjRUUdlVVVR8gOletKUClKUDNM1jFMUHilsqu7KAC+N2PEgYBPxxgZ8gPKvWs4piiMUrOKYoMUrOKYoMUrOKYoMUrOKYoMUrOKYoMUrOKUA1ismsUClKq+tekCCElIgZ5AcEIQI1I7h5eoz8FDHzAqTMRzKTMRzK0UrlV7xveSHpKsI+rFGpP2vIGJ+YC1H/lu6zn125z/OL/AGSu38KxnPSGE/JpDstK5fpnpAuoSObtuY/H2UjmA/VZcIx+BC/tV0LRtaiuoRLC+5SSD0IZWHvK6nqrDxBrSt4t01pet+pb1QnGOtG2s5GQbpnxFAgPV5pTtjA+RO4/BTW5q2tJbgbg7u2dkUaNJI+O+1R4dRljgDIyRUXp+jy3E8d1eIqNGD6vbB96wluheRuzzEdMjooyBknNdu0be6alpBotmpzi6iUZBO/lI8krE+ect9tSPD8Yurie6k9rlzSQ2ynaREseEkZQOzuwbJ7hQB0658eLx/HdFb9EXjg/Nrabb+41oadqCaVeSW02I7W4kaa2mPsxo79ZYXYnAORuB6e9iir3SsK2e1ZoIPi3XJLaOHkxo8s06QJzGZUVpAxDPtBJHs4wMd689G1hNRtpUYSQSqTFPEJCksEg+q64PkyuOhH2ivH0h2LvYM8SlpbeSK5RR3JgcOwHxKhhUdq2pJBLaapEP4vOkcV0cY+ikwbeVgPFGO0n6rkeAoPvQNNLNJE95eR3MBAkAuS6yKfzcqpMHG1x4eDBl/RqQ1M2tignuZ5XIPsmWaSQl/8AVxZ27viqjHwFQ2r6ut5cwvpgMt1C203S9LVYyfpI55P5VT3Cpkg4IIwcwFtB+WNbm5p3W1tkBMnawVtoHyZgzH4KBW2HHF9zbqOXNp0lB6Vp5iTaaVPKgPvnec/PYhA/rGpPhrj2a4ult59PmgdlZgxL7cKMnIdVPkOme4q4xxBVCqoVQMBQAAAOwAHYV9VbZMcxqKfmU1P2q/G/Gp0/1fEPM5rMv5zZt27f1Tn3vwq0VzH01/8At/8AOSf3ddOpekRjpaO52RPMq5xzxedOgjl5PN3SbNvM2Y9lmznafq/jW9qOu8qwe62Z2w83Zuxn2Q2N2Pj3xVP9OH+I2/8AtH91JU3xJ/kGb/Yx/wAsV3GOvhSfudG53KBtPSdezJzIdIkePrhleVgcHBwRH1+ypjhb0kxXc3Ikie3uOuI36hiOpAOAQ2OuCB9tfXop/wAk2/7Uv/Neq16Uowup6Y8X58sM47nbKgiz9pcVr4475JxxXXfO59OdzEb2tXHXG505YCIObzSwxzNmNoU/VOfeqE/hMvP/AIW5/wDv/wDxrU9Nvu2H85J+5K6fWeqUx1tNdzO/c+l5mZ5QnCevy3cTvLavbMr7Qj78sNqncNyr0ySO3hVf1j0nH1hreytHupFJDMpbYCDhsbQSQD03dB86u10rGNwpwxUhT5Eg4/GuXehvU4ovWbeUiO4aQYDdC4UbSgz+krBun63zqY61mLX8etcLMzxCf0Hjm7kuore502SEyZw+X2japY53Lg9B4GrvSlYXtFp3EaWClKVwrJrW1DUI4ImllcIijJY/cAPEknoAOpJwKxqmpR28TyysFRBknv8AAAAdSSSAAOpJArkut65JeSiSQFUU/Qw5yIx23Njo0pHc+GcDxLZ3vFI3LPJkikblu8RcXy3eVXdDb9tgOJJB/riPdX9QH9on3RCKoAAAAA7ADAHyFfEtwq+8wB8B4n5Dufsr45zN7qY/Wfp9yj2j9u2vDa1r8y+be1rzuXvXgbwdlBc+S4IHzY+yPvrHqmffYv8ADsn9Ud/6Wa2AMdB28q44ccQ19kjd2CDyX2m/rMMf8P21M8Jah6reRsOaRKVhaNSCZWY4jLbvFep3ZB27vDpUa7gAkkAAZJJwAB3yantL097W0m1GRSsix7LONhgh5iI1kcHsWLKAvcLnPVsDbDEzbcN8EWm246hd9T4xtoVkPMWR0JXlxlS5ZT7S9SACDnuR2Nb2jazFdQrLC25T0IIIZWHvK6nqrDxB/wCtcPaILLbrknCyHJ7k4UEn4ncSfman+GNZNpeRNnEczrDMPDLHbC/zViFz9Vz5DG9c27a+3ppn3bU+109I7bLWG4x/i13bzN5hBIEkx/Rdqsl/psU8ZjmiSRD3V1DD7j4/GvjVdOW4t5oZBlJY2Rvk4IP29aieBtXaezCydJ7djbzr5SReyT8mG1x+1XoepX+FLJbXW7m0t5Z/Vo7VXaF5WdEkkddgj3e6An7/ABxXQWbAJJwB3NUzgXMl9rdwfG7ECnH6NsgUD72rY9JN4wtEt0bbJeTR2wIIBCyH6Yj+gGH2ig8LXiK81BmNikUNqGKrdzK0jS7ehMEIK+znOGY4P4V98M8ANavLvvXmhkD77ZoYlgLyEElYxkKPe9kDHtfCrTY2SQxRxRqFRFCqo8FUYFe9B5wwKihUVVUdlUAAfIDoK5d6IH2XmpxN0fIPXv7Ekiv+LLXVDXLOMtEuLDUPylaIXRjmZACcEjEm4DrsbGc+DdfKvVg1aLY/v9YcW9Sv/EdpPLbOltMIpiV2yHsAGBbwPcZHaucyX2pWmp2EFxfc1ZZEJChcFTJtIOUB86sumeluxlQF5HhbxV43br44ZAQR93yqp69xHBea5pbW7l1R41J2OvXm7ugYA4we+K1w4713W1eNT3H7ubTHqUl6a+2n/wA5J/d106qZ6U+HHurHMalpIW3hR3ZcESBR4nBBx+rWrwv6VLV7aMXMvKmRQr7kchioxuUqD374PXP31nNZyYa+Mb1v8rvVp21vTgf4jb/z/wDdSVO8TLjQpwe4sx/YFUzX9S/Ld/b29urG2ibdJIVIGDjc2D29kbVB6kselX3jsf8ApV9/MP8AuruY8Yx0nvezvcue8GDV/Uo/VDByCX2F+XuB3tvzkZ97PnVn4a9H0i3Xrl9OJ7gdUAzsQ46HJAzjJwAAB361uein/JNv+1L/AM16t1c5s1ovasREcz1HJWvEOX+m8ZSxH68n7krc/gYh/wBNuvvj/wC1anpvOFsP25P3JU//AAs6d/n3/wB3m/8AGtYnLGGn9Pfvr/qceU7TXDHDy2VuIVkeQbmbc+N3teHSojir0a216xk6xTHvIgBDHw3oejH4jB+NSGmca21xDcSwuzLAu6TMbpgbWbpuAz0U1F6d6WLCRAzTNE2OqPHJkfIoCD9hrzVjNFptETt1/brStaVrN5pN9DaXcnOt5SAjkk7Qx2hkJ6gA4DIe3h8erVyLW9SGs6naR2ysYYDueUqR0LKXOD1AwgAzgkntXXa7+TH+MzGrTHKV9s4pQVmvI0VTjjhWa85RimQcvJEMgYIzHoH3LkhgMgZVh1PbOa51e8O3MP8AjEF1gd2Qb4v60AyB+1iu3msVnbHFu2V8Vb9uCwTwjIVowfEblDf0h3z862dwxnIx512q4sY5PfjR/wBpFb94rRPClnnPqVrnz9Wgz/ZrGfjf7eefixPtx5rxB0MiZ8t65+wZzUnp+h3M5HKtpCD+nIDDH89zjJH7KtXXLawjj/NxRp+yir+4V71Y+PWO3Vfi1juVP4f9HiRMslywmkU5VAuIUI7EKersPrN8wFrHpRY+pw+Ruos/8RH/ABBauNQ/F2hm7spoVIDkBoyewkjYPHn4blAPwJrfxjWoejxiK+MONXRxcW58xIv2lVYf2DX1q2eRKR3C5HzBBX8QK872QmPfsKvC+XjI9pCmRKjDzClvw86mdD031q6t4h1Xcssh8BFGwY/1mCJ/SPka8Faz5Vh86tZm1Y/n27MKqXENs9ndflCFS0RUJfRKMlo19yZAO7xjOR4r8qttCK+i+m5zpusNpk94zwTT2d3ObmC5t4+cAZgpZZApyB2wfH925ZO+p6nbXHImjtLRXMZmj5bSzvhchD12quepx1qUn0+ayYvaRc23YlpLMMFZCTlntCx2jJyTEcAnquDnMro/EcFzkRviRffhcGOaM+UkTYZfnjHkTRUnWCaya+aBTFKrA1q7upbgWfq0cUErQtLOk0hklTHMCIjJtVSdu4sckHp0zREndcKWkjbns7dm8SYI8n5nHWtmx0eGH81BFH+xEif2RUSOIXjvXineJY47BLiRxkKr8x1kO5j7gC9M15ajxxE1pfPbuedDaSTqksE8RIVGKOElVS8e4Abl6eGa6m0zGtmlmxUTf8I2kz75bSF2PdjGu4/tEd/try0rjG2nO1ZSX5XMwYZlDoMbmhLKBKuT3Qt3HnWlrfG6Cxv5bZjzreAy7JbeeIjIJjYpKqsyHaeo6dD1qRaY6k0sNlp0cKbIokjX6qIqj7h416T26urI6qysMMrKGUjyIPQioriDW3txZ7VU866ihbOeiybtxXB79K8dQ4o5N8YpNqwLYy3TyYcsvKkRT0HddrMe2elNz2qZtbNIkCRxoiDOFRVVRk5OAOnevWoAcbW0sdxyJ1LxwNMOZHcIhRQcSKSgMkWcZaPd+Ir3s+KYGhkd5kzDCktwVWUKivFzQy7lyUK5I7noR3BFQb19pcM23nQxSbc7eZGj4z3xuBx2Fav+Cln/AKFa/wC7Q/8AjXlLxjarIEMpBJjBPJn2I0oBiWWTZsjZty4VyD7Q6dRXy/G9mGnXn9YSRLiKdtjbxGFyEwXLMoVBknPQGuotMdSmkjY6VDDu5MMUe7G7lxomcds7QM9zWhecG2Urbns4GbxPKUE/PGM/bXnNxQvMtipxHJHcOyvb3aznkbc8uIx56EnIYAnK7Qa1tJ41W6Fg8WEW4ZgUljnWQ7YWlAhO3YxGAS2duAcEmkXtE7iTSesdOihXZFEka/VRFUfcB3rYqGteM7SRyqzj3XYM0cqRusX50xSsoSQL3JRj061t6PrkV0heEyFRjq8E8WQRlSvMVdykHORkVzM7G+KzSlFYNYxX1Sg+cUxX1Sg+cUxX1Sg+cUxX1Sgq/E/A0d0xlRuTPgAuFDLIB2EydNwHgQQw88dK2+FeE4rGHZHks2N7k5J2j2VXyRcnavhk9ySTO0qaje01G9vnFMV9Uqq+cVp6hosM+OdDHIV90soLL+w3dT8iK3qUHjb24RQqg4HbJY/iSTXpivqlB84qmycP3ELXcS2tteWtxM04jll5bRySENIrK0bK6bxvU9CCT0PQ1dKrFzx7FHJMGt7kRQzCGW52wmFHIQ+1iTmbfpEy2zAzQQB9HU7WwhZ41I0u3tt2WYc+CXmdRgExkgAnvgnpW5rHDt5e895YoYWFhc20SLO0m+S6VQzO+xdsY2LgYJ6knGMVec14Xl8kShpHCgsiAn60jBIx8yxA+2gp11oF/O0TEW9u9tbTpBIkzSb55ohEjYMY2Rrjdg7jnHTp1jX4FupI7/6NY2n08W6776a5cyh2YtJJIvQHd4eXYZwOk5rOaCD4q0WSeCHkledBPFPGHJCM0TZKsQCQGUsM4OMioXUOG7q79elljihkk0+WzgiExkGZcszyvsAGWEYAAPQE+OKu2aj9V1tYGtVKs3PnEClceyxSR8tnwxGR086CB1nhaaXlbNns6bdWxyxH0kywiPw936Nsn5Vp3/AkshsQGQRm3ht79ct7cduySoEx3yyyxnP6Mpq43t9yxGeXI++RU+jTdt3n3n69EHi1bOaChT8Ev6xdBrf1iC4n5pP5Su7cKH2b1kgT2HwVyD4jAOMZrfThh1ttRR7eOfn3rzrHz2iyjGMq3MC5SRSm4Y8QOo71biazmgpmi8N3azafJPIH5K3gbdK0jqk7R+rqZCoMrKqYLnH29619J4SuRFpMUqxqLMyxuyTFt8bWskKOmVGCWceye2O5q9g0oOf6BwbJCkMc1mkpt4mSORtTu2ic8polxbuGWPejFSMEKGOM9BU1wVo89uJxJlICU9XtzcvcGEKuHAlYA7ScYTrjHxwLNSgUpSgUpSgUpSgUpSgUpSgUpSgUpSgUpSgUpSgVQ9O4Sa4m1MTy3C27X5Y22yJY5gsVuQzOU5jISuCFYA7cedXyo2TiW1WXktd2wl3BeUbiISbjjaNhbOTkdMeNBQLMM+q20q23JkF9Osyx6fOjCIpOqtcXR9mUORG4Hb2hj3evl/grGuiRySWhaX1uKSbdA7y8qO8wfZILFVhLAKB7pPTqc9WpQc01ThuKdtWcWpZBYQep/QyKFYQzFeQpA2yDEQ6DcOg6ZxUdqthJLLm9YqsllbrDJJpt1dsjmM8/lmJgYZ+YdxJG4+zg+zgdXtrpJEDxuroezKwZT4dCOh7V60HOYeGla41V7gzki1gjjuhDLvBe1aOeSBAD9IemdoJ8Kj7TTOfDZw+ppyU1RMyQ2c1tHcRi1k3SPCwyoyRGxJ2nGM4OK6tSg5s2jNE7xRQyLCmt2zxIsb7EiMUTSmMAYEe8yZx7IOe1Q8VtG8UywwSnUfylMYJuRMdirfNuKz7SiwhOYGXOM7sjLdew1q6dpiQIyxggNJJIckn2pXaSQ9fNmJxQVnjmEGewaeNpLJWl9YQRPKu8oPV2ljUEtGDv8CASpPmK7aaDzXtV9Wl9SOqTPDE8cqhbc2jj2kOCkLTBiEYAYYDGDiupVrajqUdvE0s0ixxrjLMcDqQAPiSSAB5mggeBrAwC/iEbJEl9JyEKsqrE0cTfRA/ob2kxjp3A7VZ68ra5WREdDlWUMpwRkEZHQ9a9aBSlKBSlKD5pSlEKUpQKUpQKUpQKUpQKUpQKUpQZFZrArNFKofDltcG+1Foxackaid/MjlM3SG33ctgdo6Yxnxq+VETcJWbzGZrO3aXcH5hhQvuGMHdjORgdfhQVK31m8CR3JuyynVWtTByYBGYTdtbjLBd/MGQQwYDCgEHqTtadxDcvdRWJl+niu5jcSbIstaRgSQnaBheYJ7dMgA+zJjqKt/5Ih2heTHtEvNC7Bjm7+Zvx9bf7WfPrX2lhGJWlEaCVlCtIFG9lXJUFu5AyelBzzhPVrmYaXGJ+Wj2txPKsdvbjeYblFVVGzamQ+Dgds9icj207iK5Nvpl4bvf63cxxva8uERqszMpWIhOZviAySzHOx8gdMXm00aGIoY4Y02IyJtRRtR2DOq47AsASPMV4W/DVqk7TpawLMSSZREgfLe8cgdz4nx8aCl6Xrt5yrG5e7ZxNqDWzwGG3VOWZpoVIKoH3jYrZ3Y8MeNfD6xelUlF8w5mqy2Qj9Xtiixc6WNWHsbjIu0EEnb0GVPUm/Lo0AREEEYRJOYi7Fwsm4vvUeDbmY58yafkeHAHJjwJTMBsXAlLFi4/XySc98k0FFv8AiS7hMtsJXlf8ox26z7bRZuVLarcgDcFh5mcxhmGOvYnAOwb3UB6rFJLJAZb8xLI6WLzNb+qySneI8xBw6EBgOwUkHqDcLrRIJFmWSCJ1mIMoaNWEhUBVLgjqQFUA/qjyr4suHraFUWK3iRUcyIFRRtkZShYfrFSVz5HFBRNRuriWLlveS7rfWYbcSqlurSIxgdDIOXtLLzcdAAcDIPapn0hWbGLTFE8qkX9spYCHcSWwHIZCu4EZGABk9j2qyXOgW8kcsb28TJK++VWjUh3AUBmHi3sL1/VHlXtJpsTLGpiQrGytGCoIRo/cK+RHgaCg3nEF0tpeXovCDbXTwra8u32OIZREElOzmc2T3gVZQC64XHef4Yup5rvUWkuCYobp4I4RHEAAI4n3M4XcSN5A6+ec9MS0nDVq1wLhrWAzggiUxIXyvRTux3A6A963LezSMuURVLuXcgAbnIALN5nCqM/AUHtSlKBSlKD5pWcUxRGKVnFMUGKVnFMUGKVnFMUGKVnFMUGKVnFMUGKVnFMUGM1nNMUxRTNUQSNFqLm+a8XfcgWcqTzC0KMFEUTpG21XJyDzF9o9mPQVe8VA3fCZllDS3lzJCsyzLbkW4jDo2+MFljEjIrAEKW8BnNB4LxkfVopuT7996pt5nb+NNbb87evu7tvxxnxrSbjSaQakIo7dXtlm2xvcOJwYjhXkh5XSNgCykEg+yPE7dr/AFN4PrVzyhdC7SDdDy1mEvNbrs3lS272S2BuJHXBGweDledpZ7iaY8uWKNWECCOOfHMAMaKze6ACxOB8etBEDjS4i0+ymlWz5ssIfa13Ihk+jRhy1WAksdxJAGF6dTnp5XnHIUtdLHKw/JCXixm4KoQ75CmMKQJMdN+T06YqRg4A2CDbfXQaKA2wcC1DNbkqVQ/RYBGxcOoDd8k9MfUno7gaHlGSbb6gtjndHnlIchvc9/wCPb4UH3bcVTCaWGe2iicWpuYj61mMorbWWZzGOWykrkgMMEkE461jX+N2udP1BQEEkPqjq9vO7pIstwoGx2RDn6Nh2wQR16nFw1zgyG7MhkaT27VrYhWUew7q+4ez7wKL8PMGtK49H6Srcie7upWuEhSRyYEIW3kMkfLCRgJ1Yg4Hx6HrQaHEXFs0UN7Fc25icWb3EbW942WRGVJFEpjUxyKXTqFYe107V4XOpFLy/y02PW9LQBJ2THN5anrg5X2ssvTcMjIzmpifgFJVuRPdXMzzQG35jGBWjhY7mWMJGFySASxUk7R5Vt3HB0TyTOXlzJNbTMAUwGsypiA9nsdgz+GKCCg4yuol1OWaGJ4ba7EZ2SvvSLbAXIHKG4KsjSEk57jGADVl0vXOfcXkap9HA6R83dnfIUEkgAx0Ch4xnPcnyqPv9BMAv5IkluBddWsyYFjaR1SJm3sAyqVVd3tEAbiATgVucH8O+pWMEBbe6jMj9TvkY7pGyep6k4z1wBQTOaZpimKBmmaYpigZpTFKDN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uFillTx/>
            </a:endParaRPr>
          </a:p>
        </p:txBody>
      </p:sp>
      <p:pic>
        <p:nvPicPr>
          <p:cNvPr id="12" name="Picture 2" descr="\\Dcunep\area comun\logos\PNUMA\Transparentes\PNUMA-logoBlan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32656"/>
            <a:ext cx="839504" cy="908719"/>
          </a:xfrm>
          <a:prstGeom prst="rect">
            <a:avLst/>
          </a:prstGeom>
          <a:noFill/>
        </p:spPr>
      </p:pic>
      <p:sp>
        <p:nvSpPr>
          <p:cNvPr id="17" name="16 Rectángulo"/>
          <p:cNvSpPr>
            <a:spLocks/>
          </p:cNvSpPr>
          <p:nvPr/>
        </p:nvSpPr>
        <p:spPr>
          <a:xfrm rot="5400000" flipH="1" flipV="1">
            <a:off x="3649898" y="-3649898"/>
            <a:ext cx="764704" cy="8064500"/>
          </a:xfrm>
          <a:prstGeom prst="rect">
            <a:avLst/>
          </a:prstGeom>
          <a:solidFill>
            <a:srgbClr val="48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PA" sz="2600" b="1" smtClean="0"/>
              <a:t>PLAN </a:t>
            </a:r>
            <a:r>
              <a:rPr lang="es-PA" sz="2600" b="1" dirty="0" smtClean="0"/>
              <a:t>DE TRABAJO DETALLADO</a:t>
            </a:r>
          </a:p>
          <a:p>
            <a:pPr algn="ctr"/>
            <a:r>
              <a:rPr lang="es-PA" sz="2600" b="1" dirty="0" smtClean="0">
                <a:uFillTx/>
              </a:rPr>
              <a:t>RED DE FORMACION AMBIENTAL</a:t>
            </a:r>
            <a:endParaRPr lang="en-US" sz="2600" b="1" dirty="0">
              <a:uFillTx/>
            </a:endParaRPr>
          </a:p>
        </p:txBody>
      </p:sp>
      <p:pic>
        <p:nvPicPr>
          <p:cNvPr id="21" name="Picture 6" descr="C:\Users\imartinez\Desktop\icn_environmentunder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02" y="1679575"/>
            <a:ext cx="5969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1887"/>
            <a:ext cx="7923878" cy="51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anchor="ctr"/>
      <a:lstStyle>
        <a:defPPr algn="ctr">
          <a:defRPr dirty="0">
            <a:uFillTx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6246</TotalTime>
  <Words>996</Words>
  <Application>Microsoft Office PowerPoint</Application>
  <PresentationFormat>Presentación en pantalla (4:3)</PresentationFormat>
  <Paragraphs>289</Paragraphs>
  <Slides>16</Slides>
  <Notes>15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IN THE GREEN ECONOMY IN PRACTICE: TOWARDS RIO +20  3-5 OCTOBER 2011; Zaragoza, Spain</dc:title>
  <dc:creator>Isabel Martinez</dc:creator>
  <cp:lastModifiedBy>ROLAC</cp:lastModifiedBy>
  <cp:revision>560</cp:revision>
  <cp:lastPrinted>2014-08-19T21:01:29Z</cp:lastPrinted>
  <dcterms:created xsi:type="dcterms:W3CDTF">2011-09-19T01:08:54Z</dcterms:created>
  <dcterms:modified xsi:type="dcterms:W3CDTF">2014-09-24T13:42:25Z</dcterms:modified>
</cp:coreProperties>
</file>